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42"/>
  </p:notesMasterIdLst>
  <p:sldIdLst>
    <p:sldId id="256" r:id="rId2"/>
    <p:sldId id="257" r:id="rId3"/>
    <p:sldId id="258" r:id="rId4"/>
    <p:sldId id="259" r:id="rId5"/>
    <p:sldId id="313" r:id="rId6"/>
    <p:sldId id="260" r:id="rId7"/>
    <p:sldId id="301" r:id="rId8"/>
    <p:sldId id="314" r:id="rId9"/>
    <p:sldId id="269" r:id="rId10"/>
    <p:sldId id="302" r:id="rId11"/>
    <p:sldId id="306" r:id="rId12"/>
    <p:sldId id="320" r:id="rId13"/>
    <p:sldId id="336" r:id="rId14"/>
    <p:sldId id="323" r:id="rId15"/>
    <p:sldId id="324" r:id="rId16"/>
    <p:sldId id="334" r:id="rId17"/>
    <p:sldId id="310" r:id="rId18"/>
    <p:sldId id="270" r:id="rId19"/>
    <p:sldId id="317" r:id="rId20"/>
    <p:sldId id="319" r:id="rId21"/>
    <p:sldId id="325" r:id="rId22"/>
    <p:sldId id="326" r:id="rId23"/>
    <p:sldId id="327" r:id="rId24"/>
    <p:sldId id="328" r:id="rId25"/>
    <p:sldId id="329" r:id="rId26"/>
    <p:sldId id="337" r:id="rId27"/>
    <p:sldId id="262" r:id="rId28"/>
    <p:sldId id="281" r:id="rId29"/>
    <p:sldId id="308" r:id="rId30"/>
    <p:sldId id="311" r:id="rId31"/>
    <p:sldId id="340" r:id="rId32"/>
    <p:sldId id="312" r:id="rId33"/>
    <p:sldId id="285" r:id="rId34"/>
    <p:sldId id="290" r:id="rId35"/>
    <p:sldId id="333" r:id="rId36"/>
    <p:sldId id="309" r:id="rId37"/>
    <p:sldId id="332" r:id="rId38"/>
    <p:sldId id="265" r:id="rId39"/>
    <p:sldId id="331" r:id="rId40"/>
    <p:sldId id="28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E50353-F760-72CE-1128-F693D362C381}" name="Kenneth McDonald" initials="KM" userId="Kenneth McDonald"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BF67"/>
    <a:srgbClr val="E1A01D"/>
    <a:srgbClr val="E6AF42"/>
    <a:srgbClr val="FF6F0D"/>
    <a:srgbClr val="FF9953"/>
    <a:srgbClr val="9E0000"/>
    <a:srgbClr val="871B13"/>
    <a:srgbClr val="C8221A"/>
    <a:srgbClr val="F4B784"/>
    <a:srgbClr val="F3A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5E2F62-AB4E-4C60-8BF3-3E8EA0309282}" v="13" dt="2022-02-24T21:19:02.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5076" autoAdjust="0"/>
  </p:normalViewPr>
  <p:slideViewPr>
    <p:cSldViewPr snapToGrid="0">
      <p:cViewPr varScale="1">
        <p:scale>
          <a:sx n="97" d="100"/>
          <a:sy n="97" d="100"/>
        </p:scale>
        <p:origin x="1074"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McDonald" userId="c05fbbc0-f350-42fc-b2ec-081e49456173" providerId="ADAL" clId="{2E5E2F62-AB4E-4C60-8BF3-3E8EA0309282}"/>
    <pc:docChg chg="undo custSel addSld delSld modSld modMainMaster">
      <pc:chgData name="Kenneth McDonald" userId="c05fbbc0-f350-42fc-b2ec-081e49456173" providerId="ADAL" clId="{2E5E2F62-AB4E-4C60-8BF3-3E8EA0309282}" dt="2022-02-24T21:20:52.891" v="88" actId="20577"/>
      <pc:docMkLst>
        <pc:docMk/>
      </pc:docMkLst>
      <pc:sldChg chg="delSp mod modTransition delAnim modNotesTx">
        <pc:chgData name="Kenneth McDonald" userId="c05fbbc0-f350-42fc-b2ec-081e49456173" providerId="ADAL" clId="{2E5E2F62-AB4E-4C60-8BF3-3E8EA0309282}" dt="2022-02-24T21:19:38.012" v="56" actId="20577"/>
        <pc:sldMkLst>
          <pc:docMk/>
          <pc:sldMk cId="3422480340" sldId="256"/>
        </pc:sldMkLst>
        <pc:picChg chg="del">
          <ac:chgData name="Kenneth McDonald" userId="c05fbbc0-f350-42fc-b2ec-081e49456173" providerId="ADAL" clId="{2E5E2F62-AB4E-4C60-8BF3-3E8EA0309282}" dt="2022-02-24T21:15:18.080" v="5" actId="478"/>
          <ac:picMkLst>
            <pc:docMk/>
            <pc:sldMk cId="3422480340" sldId="256"/>
            <ac:picMk id="4" creationId="{2AEAC5E2-2931-4F38-B329-51C431DADC5E}"/>
          </ac:picMkLst>
        </pc:picChg>
      </pc:sldChg>
      <pc:sldChg chg="delSp add del mod modTransition delAnim modNotesTx">
        <pc:chgData name="Kenneth McDonald" userId="c05fbbc0-f350-42fc-b2ec-081e49456173" providerId="ADAL" clId="{2E5E2F62-AB4E-4C60-8BF3-3E8EA0309282}" dt="2022-02-24T21:19:40.108" v="57" actId="20577"/>
        <pc:sldMkLst>
          <pc:docMk/>
          <pc:sldMk cId="2899479797" sldId="257"/>
        </pc:sldMkLst>
        <pc:picChg chg="del">
          <ac:chgData name="Kenneth McDonald" userId="c05fbbc0-f350-42fc-b2ec-081e49456173" providerId="ADAL" clId="{2E5E2F62-AB4E-4C60-8BF3-3E8EA0309282}" dt="2022-02-24T21:15:22.492" v="8" actId="478"/>
          <ac:picMkLst>
            <pc:docMk/>
            <pc:sldMk cId="2899479797" sldId="257"/>
            <ac:picMk id="3" creationId="{ECDD3E9C-9465-4402-8206-F940C3B93DDC}"/>
          </ac:picMkLst>
        </pc:picChg>
      </pc:sldChg>
      <pc:sldChg chg="delSp mod modTransition delAnim modNotesTx">
        <pc:chgData name="Kenneth McDonald" userId="c05fbbc0-f350-42fc-b2ec-081e49456173" providerId="ADAL" clId="{2E5E2F62-AB4E-4C60-8BF3-3E8EA0309282}" dt="2022-02-24T21:19:41.785" v="58" actId="20577"/>
        <pc:sldMkLst>
          <pc:docMk/>
          <pc:sldMk cId="1633336357" sldId="258"/>
        </pc:sldMkLst>
        <pc:picChg chg="del">
          <ac:chgData name="Kenneth McDonald" userId="c05fbbc0-f350-42fc-b2ec-081e49456173" providerId="ADAL" clId="{2E5E2F62-AB4E-4C60-8BF3-3E8EA0309282}" dt="2022-02-24T21:15:16.031" v="4" actId="478"/>
          <ac:picMkLst>
            <pc:docMk/>
            <pc:sldMk cId="1633336357" sldId="258"/>
            <ac:picMk id="3" creationId="{6A800193-00EF-42B0-A4C5-9DBAFB66B8AC}"/>
          </ac:picMkLst>
        </pc:picChg>
      </pc:sldChg>
      <pc:sldChg chg="delSp mod modTransition delAnim">
        <pc:chgData name="Kenneth McDonald" userId="c05fbbc0-f350-42fc-b2ec-081e49456173" providerId="ADAL" clId="{2E5E2F62-AB4E-4C60-8BF3-3E8EA0309282}" dt="2022-02-24T21:16:37.867" v="30"/>
        <pc:sldMkLst>
          <pc:docMk/>
          <pc:sldMk cId="3172812903" sldId="259"/>
        </pc:sldMkLst>
        <pc:picChg chg="del">
          <ac:chgData name="Kenneth McDonald" userId="c05fbbc0-f350-42fc-b2ec-081e49456173" providerId="ADAL" clId="{2E5E2F62-AB4E-4C60-8BF3-3E8EA0309282}" dt="2022-02-24T21:15:27.083" v="9" actId="478"/>
          <ac:picMkLst>
            <pc:docMk/>
            <pc:sldMk cId="3172812903" sldId="259"/>
            <ac:picMk id="3" creationId="{DF9E870A-3AFE-4799-9E66-60471A402A04}"/>
          </ac:picMkLst>
        </pc:picChg>
      </pc:sldChg>
      <pc:sldChg chg="delSp mod modTransition delAnim">
        <pc:chgData name="Kenneth McDonald" userId="c05fbbc0-f350-42fc-b2ec-081e49456173" providerId="ADAL" clId="{2E5E2F62-AB4E-4C60-8BF3-3E8EA0309282}" dt="2022-02-24T21:16:37.867" v="30"/>
        <pc:sldMkLst>
          <pc:docMk/>
          <pc:sldMk cId="4038605670" sldId="260"/>
        </pc:sldMkLst>
        <pc:picChg chg="del">
          <ac:chgData name="Kenneth McDonald" userId="c05fbbc0-f350-42fc-b2ec-081e49456173" providerId="ADAL" clId="{2E5E2F62-AB4E-4C60-8BF3-3E8EA0309282}" dt="2022-02-24T21:15:31.525" v="11" actId="478"/>
          <ac:picMkLst>
            <pc:docMk/>
            <pc:sldMk cId="4038605670" sldId="260"/>
            <ac:picMk id="3" creationId="{539E5F54-9CF8-47F3-8E52-F960B49284D1}"/>
          </ac:picMkLst>
        </pc:picChg>
      </pc:sldChg>
      <pc:sldChg chg="delSp mod modTransition delAnim modNotesTx">
        <pc:chgData name="Kenneth McDonald" userId="c05fbbc0-f350-42fc-b2ec-081e49456173" providerId="ADAL" clId="{2E5E2F62-AB4E-4C60-8BF3-3E8EA0309282}" dt="2022-02-24T21:20:33.354" v="78" actId="20577"/>
        <pc:sldMkLst>
          <pc:docMk/>
          <pc:sldMk cId="3935331940" sldId="262"/>
        </pc:sldMkLst>
        <pc:picChg chg="del">
          <ac:chgData name="Kenneth McDonald" userId="c05fbbc0-f350-42fc-b2ec-081e49456173" providerId="ADAL" clId="{2E5E2F62-AB4E-4C60-8BF3-3E8EA0309282}" dt="2022-02-24T21:17:00.955" v="39" actId="478"/>
          <ac:picMkLst>
            <pc:docMk/>
            <pc:sldMk cId="3935331940" sldId="262"/>
            <ac:picMk id="3" creationId="{2B2D5169-C015-4BE4-8AA3-33B8790021A9}"/>
          </ac:picMkLst>
        </pc:picChg>
      </pc:sldChg>
      <pc:sldChg chg="delSp mod modTransition delAnim delCm modNotesTx">
        <pc:chgData name="Kenneth McDonald" userId="c05fbbc0-f350-42fc-b2ec-081e49456173" providerId="ADAL" clId="{2E5E2F62-AB4E-4C60-8BF3-3E8EA0309282}" dt="2022-02-24T21:20:51.252" v="87" actId="20577"/>
        <pc:sldMkLst>
          <pc:docMk/>
          <pc:sldMk cId="1793571242" sldId="265"/>
        </pc:sldMkLst>
        <pc:picChg chg="del">
          <ac:chgData name="Kenneth McDonald" userId="c05fbbc0-f350-42fc-b2ec-081e49456173" providerId="ADAL" clId="{2E5E2F62-AB4E-4C60-8BF3-3E8EA0309282}" dt="2022-02-24T21:17:34.603" v="52" actId="478"/>
          <ac:picMkLst>
            <pc:docMk/>
            <pc:sldMk cId="1793571242" sldId="265"/>
            <ac:picMk id="3" creationId="{EE4DF45E-BCF5-4C52-B33D-A93F84CA12E7}"/>
          </ac:picMkLst>
        </pc:picChg>
      </pc:sldChg>
      <pc:sldChg chg="delSp mod modTransition delAnim modNotesTx">
        <pc:chgData name="Kenneth McDonald" userId="c05fbbc0-f350-42fc-b2ec-081e49456173" providerId="ADAL" clId="{2E5E2F62-AB4E-4C60-8BF3-3E8EA0309282}" dt="2022-02-24T21:19:48.210" v="59" actId="20577"/>
        <pc:sldMkLst>
          <pc:docMk/>
          <pc:sldMk cId="2188582818" sldId="269"/>
        </pc:sldMkLst>
        <pc:picChg chg="del">
          <ac:chgData name="Kenneth McDonald" userId="c05fbbc0-f350-42fc-b2ec-081e49456173" providerId="ADAL" clId="{2E5E2F62-AB4E-4C60-8BF3-3E8EA0309282}" dt="2022-02-24T21:15:38.813" v="14" actId="478"/>
          <ac:picMkLst>
            <pc:docMk/>
            <pc:sldMk cId="2188582818" sldId="269"/>
            <ac:picMk id="4" creationId="{D40FB1EB-6E73-4098-AC4D-67626422855A}"/>
          </ac:picMkLst>
        </pc:picChg>
      </pc:sldChg>
      <pc:sldChg chg="delSp mod modTransition delAnim delCm modNotesTx">
        <pc:chgData name="Kenneth McDonald" userId="c05fbbc0-f350-42fc-b2ec-081e49456173" providerId="ADAL" clId="{2E5E2F62-AB4E-4C60-8BF3-3E8EA0309282}" dt="2022-02-24T21:20:13.228" v="66" actId="20577"/>
        <pc:sldMkLst>
          <pc:docMk/>
          <pc:sldMk cId="438344162" sldId="270"/>
        </pc:sldMkLst>
        <pc:picChg chg="del">
          <ac:chgData name="Kenneth McDonald" userId="c05fbbc0-f350-42fc-b2ec-081e49456173" providerId="ADAL" clId="{2E5E2F62-AB4E-4C60-8BF3-3E8EA0309282}" dt="2022-02-24T21:15:57.958" v="23" actId="478"/>
          <ac:picMkLst>
            <pc:docMk/>
            <pc:sldMk cId="438344162" sldId="270"/>
            <ac:picMk id="3" creationId="{893866E0-27DC-4F13-8BF4-0A13D12B138A}"/>
          </ac:picMkLst>
        </pc:picChg>
      </pc:sldChg>
      <pc:sldChg chg="delSp mod modTransition delAnim modNotesTx">
        <pc:chgData name="Kenneth McDonald" userId="c05fbbc0-f350-42fc-b2ec-081e49456173" providerId="ADAL" clId="{2E5E2F62-AB4E-4C60-8BF3-3E8EA0309282}" dt="2022-02-24T21:20:36.504" v="81" actId="20577"/>
        <pc:sldMkLst>
          <pc:docMk/>
          <pc:sldMk cId="3354169624" sldId="281"/>
        </pc:sldMkLst>
        <pc:picChg chg="del">
          <ac:chgData name="Kenneth McDonald" userId="c05fbbc0-f350-42fc-b2ec-081e49456173" providerId="ADAL" clId="{2E5E2F62-AB4E-4C60-8BF3-3E8EA0309282}" dt="2022-02-24T21:17:02.850" v="40" actId="478"/>
          <ac:picMkLst>
            <pc:docMk/>
            <pc:sldMk cId="3354169624" sldId="281"/>
            <ac:picMk id="3" creationId="{3A5128F2-198F-47B6-8A96-0B041355B131}"/>
          </ac:picMkLst>
        </pc:picChg>
      </pc:sldChg>
      <pc:sldChg chg="delSp mod modTransition delAnim">
        <pc:chgData name="Kenneth McDonald" userId="c05fbbc0-f350-42fc-b2ec-081e49456173" providerId="ADAL" clId="{2E5E2F62-AB4E-4C60-8BF3-3E8EA0309282}" dt="2022-02-24T21:17:37.958" v="54" actId="478"/>
        <pc:sldMkLst>
          <pc:docMk/>
          <pc:sldMk cId="125215521" sldId="283"/>
        </pc:sldMkLst>
        <pc:picChg chg="del">
          <ac:chgData name="Kenneth McDonald" userId="c05fbbc0-f350-42fc-b2ec-081e49456173" providerId="ADAL" clId="{2E5E2F62-AB4E-4C60-8BF3-3E8EA0309282}" dt="2022-02-24T21:17:37.958" v="54" actId="478"/>
          <ac:picMkLst>
            <pc:docMk/>
            <pc:sldMk cId="125215521" sldId="283"/>
            <ac:picMk id="117" creationId="{D9D34037-BE21-4479-BDD5-A0A53100271C}"/>
          </ac:picMkLst>
        </pc:picChg>
      </pc:sldChg>
      <pc:sldChg chg="delSp mod modTransition delAnim">
        <pc:chgData name="Kenneth McDonald" userId="c05fbbc0-f350-42fc-b2ec-081e49456173" providerId="ADAL" clId="{2E5E2F62-AB4E-4C60-8BF3-3E8EA0309282}" dt="2022-02-24T21:17:15.599" v="45" actId="478"/>
        <pc:sldMkLst>
          <pc:docMk/>
          <pc:sldMk cId="1487376965" sldId="285"/>
        </pc:sldMkLst>
        <pc:picChg chg="del">
          <ac:chgData name="Kenneth McDonald" userId="c05fbbc0-f350-42fc-b2ec-081e49456173" providerId="ADAL" clId="{2E5E2F62-AB4E-4C60-8BF3-3E8EA0309282}" dt="2022-02-24T21:17:15.599" v="45" actId="478"/>
          <ac:picMkLst>
            <pc:docMk/>
            <pc:sldMk cId="1487376965" sldId="285"/>
            <ac:picMk id="3" creationId="{3A895258-A2BF-4691-9FBA-DB7A3CD4C0BB}"/>
          </ac:picMkLst>
        </pc:picChg>
      </pc:sldChg>
      <pc:sldChg chg="delSp mod modTransition delAnim">
        <pc:chgData name="Kenneth McDonald" userId="c05fbbc0-f350-42fc-b2ec-081e49456173" providerId="ADAL" clId="{2E5E2F62-AB4E-4C60-8BF3-3E8EA0309282}" dt="2022-02-24T21:17:17.861" v="46" actId="478"/>
        <pc:sldMkLst>
          <pc:docMk/>
          <pc:sldMk cId="2796346019" sldId="290"/>
        </pc:sldMkLst>
        <pc:picChg chg="del">
          <ac:chgData name="Kenneth McDonald" userId="c05fbbc0-f350-42fc-b2ec-081e49456173" providerId="ADAL" clId="{2E5E2F62-AB4E-4C60-8BF3-3E8EA0309282}" dt="2022-02-24T21:17:17.861" v="46" actId="478"/>
          <ac:picMkLst>
            <pc:docMk/>
            <pc:sldMk cId="2796346019" sldId="290"/>
            <ac:picMk id="3" creationId="{C62D3582-CE46-4A49-ABF5-06CC458F13C6}"/>
          </ac:picMkLst>
        </pc:picChg>
      </pc:sldChg>
      <pc:sldChg chg="delSp mod modTransition delAnim">
        <pc:chgData name="Kenneth McDonald" userId="c05fbbc0-f350-42fc-b2ec-081e49456173" providerId="ADAL" clId="{2E5E2F62-AB4E-4C60-8BF3-3E8EA0309282}" dt="2022-02-24T21:16:37.867" v="30"/>
        <pc:sldMkLst>
          <pc:docMk/>
          <pc:sldMk cId="1309929861" sldId="301"/>
        </pc:sldMkLst>
        <pc:picChg chg="del">
          <ac:chgData name="Kenneth McDonald" userId="c05fbbc0-f350-42fc-b2ec-081e49456173" providerId="ADAL" clId="{2E5E2F62-AB4E-4C60-8BF3-3E8EA0309282}" dt="2022-02-24T21:15:34.075" v="12" actId="478"/>
          <ac:picMkLst>
            <pc:docMk/>
            <pc:sldMk cId="1309929861" sldId="301"/>
            <ac:picMk id="3" creationId="{A8C7C0F6-DA6A-4016-8952-09B16B708165}"/>
          </ac:picMkLst>
        </pc:picChg>
      </pc:sldChg>
      <pc:sldChg chg="delSp mod modTransition delAnim">
        <pc:chgData name="Kenneth McDonald" userId="c05fbbc0-f350-42fc-b2ec-081e49456173" providerId="ADAL" clId="{2E5E2F62-AB4E-4C60-8BF3-3E8EA0309282}" dt="2022-02-24T21:16:37.867" v="30"/>
        <pc:sldMkLst>
          <pc:docMk/>
          <pc:sldMk cId="2751611104" sldId="302"/>
        </pc:sldMkLst>
        <pc:picChg chg="del">
          <ac:chgData name="Kenneth McDonald" userId="c05fbbc0-f350-42fc-b2ec-081e49456173" providerId="ADAL" clId="{2E5E2F62-AB4E-4C60-8BF3-3E8EA0309282}" dt="2022-02-24T21:15:41.265" v="15" actId="478"/>
          <ac:picMkLst>
            <pc:docMk/>
            <pc:sldMk cId="2751611104" sldId="302"/>
            <ac:picMk id="5" creationId="{86F1CD55-E827-4270-9645-660B4D1EE1E5}"/>
          </ac:picMkLst>
        </pc:picChg>
      </pc:sldChg>
      <pc:sldChg chg="delSp mod modTransition delAnim modNotesTx">
        <pc:chgData name="Kenneth McDonald" userId="c05fbbc0-f350-42fc-b2ec-081e49456173" providerId="ADAL" clId="{2E5E2F62-AB4E-4C60-8BF3-3E8EA0309282}" dt="2022-02-24T21:19:52.764" v="60" actId="20577"/>
        <pc:sldMkLst>
          <pc:docMk/>
          <pc:sldMk cId="396472257" sldId="306"/>
        </pc:sldMkLst>
        <pc:picChg chg="del">
          <ac:chgData name="Kenneth McDonald" userId="c05fbbc0-f350-42fc-b2ec-081e49456173" providerId="ADAL" clId="{2E5E2F62-AB4E-4C60-8BF3-3E8EA0309282}" dt="2022-02-24T21:15:43.418" v="16" actId="478"/>
          <ac:picMkLst>
            <pc:docMk/>
            <pc:sldMk cId="396472257" sldId="306"/>
            <ac:picMk id="4" creationId="{F3C232FC-B9CD-43A7-BBA4-568F43A6336C}"/>
          </ac:picMkLst>
        </pc:picChg>
      </pc:sldChg>
      <pc:sldChg chg="delSp mod modTransition delAnim modNotesTx">
        <pc:chgData name="Kenneth McDonald" userId="c05fbbc0-f350-42fc-b2ec-081e49456173" providerId="ADAL" clId="{2E5E2F62-AB4E-4C60-8BF3-3E8EA0309282}" dt="2022-02-24T21:20:40.182" v="83" actId="20577"/>
        <pc:sldMkLst>
          <pc:docMk/>
          <pc:sldMk cId="4225232250" sldId="308"/>
        </pc:sldMkLst>
        <pc:picChg chg="del">
          <ac:chgData name="Kenneth McDonald" userId="c05fbbc0-f350-42fc-b2ec-081e49456173" providerId="ADAL" clId="{2E5E2F62-AB4E-4C60-8BF3-3E8EA0309282}" dt="2022-02-24T21:17:05.298" v="41" actId="478"/>
          <ac:picMkLst>
            <pc:docMk/>
            <pc:sldMk cId="4225232250" sldId="308"/>
            <ac:picMk id="3" creationId="{55BEC744-8FEB-4684-B52A-7A2C132DE1AD}"/>
          </ac:picMkLst>
        </pc:picChg>
      </pc:sldChg>
      <pc:sldChg chg="delSp mod modTransition delAnim modNotesTx">
        <pc:chgData name="Kenneth McDonald" userId="c05fbbc0-f350-42fc-b2ec-081e49456173" providerId="ADAL" clId="{2E5E2F62-AB4E-4C60-8BF3-3E8EA0309282}" dt="2022-02-24T21:20:47.538" v="85" actId="20577"/>
        <pc:sldMkLst>
          <pc:docMk/>
          <pc:sldMk cId="194118196" sldId="309"/>
        </pc:sldMkLst>
        <pc:picChg chg="del">
          <ac:chgData name="Kenneth McDonald" userId="c05fbbc0-f350-42fc-b2ec-081e49456173" providerId="ADAL" clId="{2E5E2F62-AB4E-4C60-8BF3-3E8EA0309282}" dt="2022-02-24T21:17:22.025" v="48" actId="478"/>
          <ac:picMkLst>
            <pc:docMk/>
            <pc:sldMk cId="194118196" sldId="309"/>
            <ac:picMk id="117" creationId="{BEA4BF40-A668-4D98-A50E-D6CAE0BC5149}"/>
          </ac:picMkLst>
        </pc:picChg>
      </pc:sldChg>
      <pc:sldChg chg="delSp mod modTransition delAnim">
        <pc:chgData name="Kenneth McDonald" userId="c05fbbc0-f350-42fc-b2ec-081e49456173" providerId="ADAL" clId="{2E5E2F62-AB4E-4C60-8BF3-3E8EA0309282}" dt="2022-02-24T21:16:37.867" v="30"/>
        <pc:sldMkLst>
          <pc:docMk/>
          <pc:sldMk cId="201739099" sldId="310"/>
        </pc:sldMkLst>
        <pc:picChg chg="del">
          <ac:chgData name="Kenneth McDonald" userId="c05fbbc0-f350-42fc-b2ec-081e49456173" providerId="ADAL" clId="{2E5E2F62-AB4E-4C60-8BF3-3E8EA0309282}" dt="2022-02-24T21:15:55.677" v="22" actId="478"/>
          <ac:picMkLst>
            <pc:docMk/>
            <pc:sldMk cId="201739099" sldId="310"/>
            <ac:picMk id="3" creationId="{21944BAF-27BC-4EF8-AE44-D0BAED0717A3}"/>
          </ac:picMkLst>
        </pc:picChg>
      </pc:sldChg>
      <pc:sldChg chg="delSp mod modTransition delAnim modNotesTx">
        <pc:chgData name="Kenneth McDonald" userId="c05fbbc0-f350-42fc-b2ec-081e49456173" providerId="ADAL" clId="{2E5E2F62-AB4E-4C60-8BF3-3E8EA0309282}" dt="2022-02-24T21:20:41.706" v="84" actId="20577"/>
        <pc:sldMkLst>
          <pc:docMk/>
          <pc:sldMk cId="206316549" sldId="311"/>
        </pc:sldMkLst>
        <pc:picChg chg="del">
          <ac:chgData name="Kenneth McDonald" userId="c05fbbc0-f350-42fc-b2ec-081e49456173" providerId="ADAL" clId="{2E5E2F62-AB4E-4C60-8BF3-3E8EA0309282}" dt="2022-02-24T21:17:07.225" v="42" actId="478"/>
          <ac:picMkLst>
            <pc:docMk/>
            <pc:sldMk cId="206316549" sldId="311"/>
            <ac:picMk id="2" creationId="{6265FB08-EAED-47BB-B0F7-0F690862BA30}"/>
          </ac:picMkLst>
        </pc:picChg>
      </pc:sldChg>
      <pc:sldChg chg="delSp mod modTransition delAnim">
        <pc:chgData name="Kenneth McDonald" userId="c05fbbc0-f350-42fc-b2ec-081e49456173" providerId="ADAL" clId="{2E5E2F62-AB4E-4C60-8BF3-3E8EA0309282}" dt="2022-02-24T21:17:13.479" v="44" actId="478"/>
        <pc:sldMkLst>
          <pc:docMk/>
          <pc:sldMk cId="985496317" sldId="312"/>
        </pc:sldMkLst>
        <pc:picChg chg="del">
          <ac:chgData name="Kenneth McDonald" userId="c05fbbc0-f350-42fc-b2ec-081e49456173" providerId="ADAL" clId="{2E5E2F62-AB4E-4C60-8BF3-3E8EA0309282}" dt="2022-02-24T21:17:13.479" v="44" actId="478"/>
          <ac:picMkLst>
            <pc:docMk/>
            <pc:sldMk cId="985496317" sldId="312"/>
            <ac:picMk id="117" creationId="{F40A7409-7110-42E8-91D1-CA65A010E41E}"/>
          </ac:picMkLst>
        </pc:picChg>
      </pc:sldChg>
      <pc:sldChg chg="delSp mod modTransition delAnim">
        <pc:chgData name="Kenneth McDonald" userId="c05fbbc0-f350-42fc-b2ec-081e49456173" providerId="ADAL" clId="{2E5E2F62-AB4E-4C60-8BF3-3E8EA0309282}" dt="2022-02-24T21:16:37.867" v="30"/>
        <pc:sldMkLst>
          <pc:docMk/>
          <pc:sldMk cId="2389219889" sldId="313"/>
        </pc:sldMkLst>
        <pc:picChg chg="del">
          <ac:chgData name="Kenneth McDonald" userId="c05fbbc0-f350-42fc-b2ec-081e49456173" providerId="ADAL" clId="{2E5E2F62-AB4E-4C60-8BF3-3E8EA0309282}" dt="2022-02-24T21:15:29.484" v="10" actId="478"/>
          <ac:picMkLst>
            <pc:docMk/>
            <pc:sldMk cId="2389219889" sldId="313"/>
            <ac:picMk id="117" creationId="{624B229E-B8CE-471D-9F10-CEE71567D658}"/>
          </ac:picMkLst>
        </pc:picChg>
      </pc:sldChg>
      <pc:sldChg chg="delSp mod modTransition delAnim">
        <pc:chgData name="Kenneth McDonald" userId="c05fbbc0-f350-42fc-b2ec-081e49456173" providerId="ADAL" clId="{2E5E2F62-AB4E-4C60-8BF3-3E8EA0309282}" dt="2022-02-24T21:16:37.867" v="30"/>
        <pc:sldMkLst>
          <pc:docMk/>
          <pc:sldMk cId="1848838101" sldId="314"/>
        </pc:sldMkLst>
        <pc:picChg chg="del">
          <ac:chgData name="Kenneth McDonald" userId="c05fbbc0-f350-42fc-b2ec-081e49456173" providerId="ADAL" clId="{2E5E2F62-AB4E-4C60-8BF3-3E8EA0309282}" dt="2022-02-24T21:15:36.525" v="13" actId="478"/>
          <ac:picMkLst>
            <pc:docMk/>
            <pc:sldMk cId="1848838101" sldId="314"/>
            <ac:picMk id="2" creationId="{90CEF508-FF86-44FF-B7C3-A09B2F826493}"/>
          </ac:picMkLst>
        </pc:picChg>
      </pc:sldChg>
      <pc:sldChg chg="delSp mod modTransition delAnim modNotesTx">
        <pc:chgData name="Kenneth McDonald" userId="c05fbbc0-f350-42fc-b2ec-081e49456173" providerId="ADAL" clId="{2E5E2F62-AB4E-4C60-8BF3-3E8EA0309282}" dt="2022-02-24T21:20:15.461" v="67" actId="20577"/>
        <pc:sldMkLst>
          <pc:docMk/>
          <pc:sldMk cId="2334149846" sldId="317"/>
        </pc:sldMkLst>
        <pc:picChg chg="del">
          <ac:chgData name="Kenneth McDonald" userId="c05fbbc0-f350-42fc-b2ec-081e49456173" providerId="ADAL" clId="{2E5E2F62-AB4E-4C60-8BF3-3E8EA0309282}" dt="2022-02-24T21:16:45.349" v="31" actId="478"/>
          <ac:picMkLst>
            <pc:docMk/>
            <pc:sldMk cId="2334149846" sldId="317"/>
            <ac:picMk id="3" creationId="{D11BE64F-6361-435E-BA1D-EA79ED166A01}"/>
          </ac:picMkLst>
        </pc:picChg>
      </pc:sldChg>
      <pc:sldChg chg="delSp mod modTransition delAnim modNotesTx">
        <pc:chgData name="Kenneth McDonald" userId="c05fbbc0-f350-42fc-b2ec-081e49456173" providerId="ADAL" clId="{2E5E2F62-AB4E-4C60-8BF3-3E8EA0309282}" dt="2022-02-24T21:20:20.180" v="69" actId="20577"/>
        <pc:sldMkLst>
          <pc:docMk/>
          <pc:sldMk cId="4024176802" sldId="319"/>
        </pc:sldMkLst>
        <pc:picChg chg="del">
          <ac:chgData name="Kenneth McDonald" userId="c05fbbc0-f350-42fc-b2ec-081e49456173" providerId="ADAL" clId="{2E5E2F62-AB4E-4C60-8BF3-3E8EA0309282}" dt="2022-02-24T21:16:47.721" v="32" actId="478"/>
          <ac:picMkLst>
            <pc:docMk/>
            <pc:sldMk cId="4024176802" sldId="319"/>
            <ac:picMk id="3" creationId="{9BCD3E1F-14D4-450A-A7D8-28E2D797EA4F}"/>
          </ac:picMkLst>
        </pc:picChg>
      </pc:sldChg>
      <pc:sldChg chg="delSp mod modTransition delAnim modNotesTx">
        <pc:chgData name="Kenneth McDonald" userId="c05fbbc0-f350-42fc-b2ec-081e49456173" providerId="ADAL" clId="{2E5E2F62-AB4E-4C60-8BF3-3E8EA0309282}" dt="2022-02-24T21:19:55.723" v="61" actId="20577"/>
        <pc:sldMkLst>
          <pc:docMk/>
          <pc:sldMk cId="2119455498" sldId="320"/>
        </pc:sldMkLst>
        <pc:picChg chg="del">
          <ac:chgData name="Kenneth McDonald" userId="c05fbbc0-f350-42fc-b2ec-081e49456173" providerId="ADAL" clId="{2E5E2F62-AB4E-4C60-8BF3-3E8EA0309282}" dt="2022-02-24T21:15:45.594" v="17" actId="478"/>
          <ac:picMkLst>
            <pc:docMk/>
            <pc:sldMk cId="2119455498" sldId="320"/>
            <ac:picMk id="4" creationId="{B2DCFAF9-B07A-4646-9156-C2CB049BF553}"/>
          </ac:picMkLst>
        </pc:picChg>
      </pc:sldChg>
      <pc:sldChg chg="delSp mod modTransition delAnim modNotesTx">
        <pc:chgData name="Kenneth McDonald" userId="c05fbbc0-f350-42fc-b2ec-081e49456173" providerId="ADAL" clId="{2E5E2F62-AB4E-4C60-8BF3-3E8EA0309282}" dt="2022-02-24T21:20:00.806" v="63" actId="20577"/>
        <pc:sldMkLst>
          <pc:docMk/>
          <pc:sldMk cId="2896427400" sldId="323"/>
        </pc:sldMkLst>
        <pc:picChg chg="del">
          <ac:chgData name="Kenneth McDonald" userId="c05fbbc0-f350-42fc-b2ec-081e49456173" providerId="ADAL" clId="{2E5E2F62-AB4E-4C60-8BF3-3E8EA0309282}" dt="2022-02-24T21:15:49.763" v="19" actId="478"/>
          <ac:picMkLst>
            <pc:docMk/>
            <pc:sldMk cId="2896427400" sldId="323"/>
            <ac:picMk id="3" creationId="{3EE7072C-18F2-4D24-A3A1-BCD3228F2899}"/>
          </ac:picMkLst>
        </pc:picChg>
      </pc:sldChg>
      <pc:sldChg chg="delSp mod modTransition delAnim modNotesTx">
        <pc:chgData name="Kenneth McDonald" userId="c05fbbc0-f350-42fc-b2ec-081e49456173" providerId="ADAL" clId="{2E5E2F62-AB4E-4C60-8BF3-3E8EA0309282}" dt="2022-02-24T21:20:03.424" v="64" actId="20577"/>
        <pc:sldMkLst>
          <pc:docMk/>
          <pc:sldMk cId="1030465485" sldId="324"/>
        </pc:sldMkLst>
        <pc:picChg chg="del">
          <ac:chgData name="Kenneth McDonald" userId="c05fbbc0-f350-42fc-b2ec-081e49456173" providerId="ADAL" clId="{2E5E2F62-AB4E-4C60-8BF3-3E8EA0309282}" dt="2022-02-24T21:15:51.632" v="20" actId="478"/>
          <ac:picMkLst>
            <pc:docMk/>
            <pc:sldMk cId="1030465485" sldId="324"/>
            <ac:picMk id="3" creationId="{8E9EC495-191F-4496-9E4B-F9F2457D6CD9}"/>
          </ac:picMkLst>
        </pc:picChg>
      </pc:sldChg>
      <pc:sldChg chg="delSp mod modTransition delAnim">
        <pc:chgData name="Kenneth McDonald" userId="c05fbbc0-f350-42fc-b2ec-081e49456173" providerId="ADAL" clId="{2E5E2F62-AB4E-4C60-8BF3-3E8EA0309282}" dt="2022-02-24T21:16:49.802" v="33" actId="478"/>
        <pc:sldMkLst>
          <pc:docMk/>
          <pc:sldMk cId="3452817722" sldId="325"/>
        </pc:sldMkLst>
        <pc:picChg chg="del">
          <ac:chgData name="Kenneth McDonald" userId="c05fbbc0-f350-42fc-b2ec-081e49456173" providerId="ADAL" clId="{2E5E2F62-AB4E-4C60-8BF3-3E8EA0309282}" dt="2022-02-24T21:16:49.802" v="33" actId="478"/>
          <ac:picMkLst>
            <pc:docMk/>
            <pc:sldMk cId="3452817722" sldId="325"/>
            <ac:picMk id="3" creationId="{C7F7994A-9317-40CB-98F1-0CC8BFCB42D2}"/>
          </ac:picMkLst>
        </pc:picChg>
      </pc:sldChg>
      <pc:sldChg chg="delSp mod modTransition delAnim modNotesTx">
        <pc:chgData name="Kenneth McDonald" userId="c05fbbc0-f350-42fc-b2ec-081e49456173" providerId="ADAL" clId="{2E5E2F62-AB4E-4C60-8BF3-3E8EA0309282}" dt="2022-02-24T21:20:22.472" v="70" actId="20577"/>
        <pc:sldMkLst>
          <pc:docMk/>
          <pc:sldMk cId="2263059991" sldId="326"/>
        </pc:sldMkLst>
        <pc:picChg chg="del">
          <ac:chgData name="Kenneth McDonald" userId="c05fbbc0-f350-42fc-b2ec-081e49456173" providerId="ADAL" clId="{2E5E2F62-AB4E-4C60-8BF3-3E8EA0309282}" dt="2022-02-24T21:16:51.702" v="34" actId="478"/>
          <ac:picMkLst>
            <pc:docMk/>
            <pc:sldMk cId="2263059991" sldId="326"/>
            <ac:picMk id="3" creationId="{2FE124C0-80D4-4539-AD55-723F94CFD5B6}"/>
          </ac:picMkLst>
        </pc:picChg>
      </pc:sldChg>
      <pc:sldChg chg="delSp mod modTransition delAnim modNotesTx">
        <pc:chgData name="Kenneth McDonald" userId="c05fbbc0-f350-42fc-b2ec-081e49456173" providerId="ADAL" clId="{2E5E2F62-AB4E-4C60-8BF3-3E8EA0309282}" dt="2022-02-24T21:20:24.158" v="71" actId="20577"/>
        <pc:sldMkLst>
          <pc:docMk/>
          <pc:sldMk cId="2139652504" sldId="327"/>
        </pc:sldMkLst>
        <pc:picChg chg="del">
          <ac:chgData name="Kenneth McDonald" userId="c05fbbc0-f350-42fc-b2ec-081e49456173" providerId="ADAL" clId="{2E5E2F62-AB4E-4C60-8BF3-3E8EA0309282}" dt="2022-02-24T21:16:53.533" v="35" actId="478"/>
          <ac:picMkLst>
            <pc:docMk/>
            <pc:sldMk cId="2139652504" sldId="327"/>
            <ac:picMk id="3" creationId="{F1C0222C-AB8A-4AA8-813D-2834840248F4}"/>
          </ac:picMkLst>
        </pc:picChg>
      </pc:sldChg>
      <pc:sldChg chg="delSp mod modTransition delAnim modNotesTx">
        <pc:chgData name="Kenneth McDonald" userId="c05fbbc0-f350-42fc-b2ec-081e49456173" providerId="ADAL" clId="{2E5E2F62-AB4E-4C60-8BF3-3E8EA0309282}" dt="2022-02-24T21:20:28.286" v="75" actId="20577"/>
        <pc:sldMkLst>
          <pc:docMk/>
          <pc:sldMk cId="244039781" sldId="328"/>
        </pc:sldMkLst>
        <pc:picChg chg="del">
          <ac:chgData name="Kenneth McDonald" userId="c05fbbc0-f350-42fc-b2ec-081e49456173" providerId="ADAL" clId="{2E5E2F62-AB4E-4C60-8BF3-3E8EA0309282}" dt="2022-02-24T21:16:55.372" v="36" actId="478"/>
          <ac:picMkLst>
            <pc:docMk/>
            <pc:sldMk cId="244039781" sldId="328"/>
            <ac:picMk id="3" creationId="{F5886269-1DE0-4200-BBEB-A56F29C25157}"/>
          </ac:picMkLst>
        </pc:picChg>
      </pc:sldChg>
      <pc:sldChg chg="delSp mod modTransition delAnim modNotesTx">
        <pc:chgData name="Kenneth McDonald" userId="c05fbbc0-f350-42fc-b2ec-081e49456173" providerId="ADAL" clId="{2E5E2F62-AB4E-4C60-8BF3-3E8EA0309282}" dt="2022-02-24T21:20:29.944" v="76" actId="20577"/>
        <pc:sldMkLst>
          <pc:docMk/>
          <pc:sldMk cId="2204445261" sldId="329"/>
        </pc:sldMkLst>
        <pc:picChg chg="del">
          <ac:chgData name="Kenneth McDonald" userId="c05fbbc0-f350-42fc-b2ec-081e49456173" providerId="ADAL" clId="{2E5E2F62-AB4E-4C60-8BF3-3E8EA0309282}" dt="2022-02-24T21:16:57.450" v="37" actId="478"/>
          <ac:picMkLst>
            <pc:docMk/>
            <pc:sldMk cId="2204445261" sldId="329"/>
            <ac:picMk id="3" creationId="{0EB31376-7EF9-4C08-A588-C6C8A2DB65A8}"/>
          </ac:picMkLst>
        </pc:picChg>
      </pc:sldChg>
      <pc:sldChg chg="delSp mod modTransition delAnim modNotesTx">
        <pc:chgData name="Kenneth McDonald" userId="c05fbbc0-f350-42fc-b2ec-081e49456173" providerId="ADAL" clId="{2E5E2F62-AB4E-4C60-8BF3-3E8EA0309282}" dt="2022-02-24T21:20:52.891" v="88" actId="20577"/>
        <pc:sldMkLst>
          <pc:docMk/>
          <pc:sldMk cId="2681762552" sldId="331"/>
        </pc:sldMkLst>
        <pc:picChg chg="del">
          <ac:chgData name="Kenneth McDonald" userId="c05fbbc0-f350-42fc-b2ec-081e49456173" providerId="ADAL" clId="{2E5E2F62-AB4E-4C60-8BF3-3E8EA0309282}" dt="2022-02-24T21:17:36.212" v="53" actId="478"/>
          <ac:picMkLst>
            <pc:docMk/>
            <pc:sldMk cId="2681762552" sldId="331"/>
            <ac:picMk id="2" creationId="{C39B65A6-DB70-462C-9598-19EB754A4745}"/>
          </ac:picMkLst>
        </pc:picChg>
      </pc:sldChg>
      <pc:sldChg chg="delSp mod modTransition delAnim delCm modNotesTx">
        <pc:chgData name="Kenneth McDonald" userId="c05fbbc0-f350-42fc-b2ec-081e49456173" providerId="ADAL" clId="{2E5E2F62-AB4E-4C60-8BF3-3E8EA0309282}" dt="2022-02-24T21:20:49.689" v="86" actId="20577"/>
        <pc:sldMkLst>
          <pc:docMk/>
          <pc:sldMk cId="945939052" sldId="332"/>
        </pc:sldMkLst>
        <pc:picChg chg="del">
          <ac:chgData name="Kenneth McDonald" userId="c05fbbc0-f350-42fc-b2ec-081e49456173" providerId="ADAL" clId="{2E5E2F62-AB4E-4C60-8BF3-3E8EA0309282}" dt="2022-02-24T21:17:29.989" v="50" actId="478"/>
          <ac:picMkLst>
            <pc:docMk/>
            <pc:sldMk cId="945939052" sldId="332"/>
            <ac:picMk id="3" creationId="{00D2E266-3CC0-4295-B380-4FEB46220888}"/>
          </ac:picMkLst>
        </pc:picChg>
      </pc:sldChg>
      <pc:sldChg chg="delSp mod modTransition delAnim">
        <pc:chgData name="Kenneth McDonald" userId="c05fbbc0-f350-42fc-b2ec-081e49456173" providerId="ADAL" clId="{2E5E2F62-AB4E-4C60-8BF3-3E8EA0309282}" dt="2022-02-24T21:17:20.169" v="47" actId="478"/>
        <pc:sldMkLst>
          <pc:docMk/>
          <pc:sldMk cId="4261022830" sldId="333"/>
        </pc:sldMkLst>
        <pc:picChg chg="del">
          <ac:chgData name="Kenneth McDonald" userId="c05fbbc0-f350-42fc-b2ec-081e49456173" providerId="ADAL" clId="{2E5E2F62-AB4E-4C60-8BF3-3E8EA0309282}" dt="2022-02-24T21:17:20.169" v="47" actId="478"/>
          <ac:picMkLst>
            <pc:docMk/>
            <pc:sldMk cId="4261022830" sldId="333"/>
            <ac:picMk id="3" creationId="{F233F9F9-43FD-4BE6-85AE-A110920F35C9}"/>
          </ac:picMkLst>
        </pc:picChg>
      </pc:sldChg>
      <pc:sldChg chg="delSp mod modTransition delAnim modNotesTx">
        <pc:chgData name="Kenneth McDonald" userId="c05fbbc0-f350-42fc-b2ec-081e49456173" providerId="ADAL" clId="{2E5E2F62-AB4E-4C60-8BF3-3E8EA0309282}" dt="2022-02-24T21:20:05.690" v="65" actId="20577"/>
        <pc:sldMkLst>
          <pc:docMk/>
          <pc:sldMk cId="1930595649" sldId="334"/>
        </pc:sldMkLst>
        <pc:picChg chg="del">
          <ac:chgData name="Kenneth McDonald" userId="c05fbbc0-f350-42fc-b2ec-081e49456173" providerId="ADAL" clId="{2E5E2F62-AB4E-4C60-8BF3-3E8EA0309282}" dt="2022-02-24T21:15:53.483" v="21" actId="478"/>
          <ac:picMkLst>
            <pc:docMk/>
            <pc:sldMk cId="1930595649" sldId="334"/>
            <ac:picMk id="5" creationId="{E39C29A6-AB7A-49DC-A14D-4346433ED610}"/>
          </ac:picMkLst>
        </pc:picChg>
      </pc:sldChg>
      <pc:sldChg chg="delSp mod modTransition delAnim modNotesTx">
        <pc:chgData name="Kenneth McDonald" userId="c05fbbc0-f350-42fc-b2ec-081e49456173" providerId="ADAL" clId="{2E5E2F62-AB4E-4C60-8BF3-3E8EA0309282}" dt="2022-02-24T21:19:58.400" v="62" actId="20577"/>
        <pc:sldMkLst>
          <pc:docMk/>
          <pc:sldMk cId="3845990595" sldId="336"/>
        </pc:sldMkLst>
        <pc:picChg chg="del">
          <ac:chgData name="Kenneth McDonald" userId="c05fbbc0-f350-42fc-b2ec-081e49456173" providerId="ADAL" clId="{2E5E2F62-AB4E-4C60-8BF3-3E8EA0309282}" dt="2022-02-24T21:15:47.703" v="18" actId="478"/>
          <ac:picMkLst>
            <pc:docMk/>
            <pc:sldMk cId="3845990595" sldId="336"/>
            <ac:picMk id="3" creationId="{6F0F553B-45C9-4918-A952-71A73132B735}"/>
          </ac:picMkLst>
        </pc:picChg>
      </pc:sldChg>
      <pc:sldChg chg="delSp mod modTransition delAnim modNotesTx">
        <pc:chgData name="Kenneth McDonald" userId="c05fbbc0-f350-42fc-b2ec-081e49456173" providerId="ADAL" clId="{2E5E2F62-AB4E-4C60-8BF3-3E8EA0309282}" dt="2022-02-24T21:20:31.841" v="77" actId="20577"/>
        <pc:sldMkLst>
          <pc:docMk/>
          <pc:sldMk cId="4147677443" sldId="337"/>
        </pc:sldMkLst>
        <pc:picChg chg="del">
          <ac:chgData name="Kenneth McDonald" userId="c05fbbc0-f350-42fc-b2ec-081e49456173" providerId="ADAL" clId="{2E5E2F62-AB4E-4C60-8BF3-3E8EA0309282}" dt="2022-02-24T21:16:59.111" v="38" actId="478"/>
          <ac:picMkLst>
            <pc:docMk/>
            <pc:sldMk cId="4147677443" sldId="337"/>
            <ac:picMk id="117" creationId="{204A0D66-26ED-4288-9CF5-06D75C50EF38}"/>
          </ac:picMkLst>
        </pc:picChg>
      </pc:sldChg>
      <pc:sldChg chg="delSp mod modTransition delAnim">
        <pc:chgData name="Kenneth McDonald" userId="c05fbbc0-f350-42fc-b2ec-081e49456173" providerId="ADAL" clId="{2E5E2F62-AB4E-4C60-8BF3-3E8EA0309282}" dt="2022-02-24T21:17:09.972" v="43" actId="478"/>
        <pc:sldMkLst>
          <pc:docMk/>
          <pc:sldMk cId="1716647311" sldId="340"/>
        </pc:sldMkLst>
        <pc:picChg chg="del">
          <ac:chgData name="Kenneth McDonald" userId="c05fbbc0-f350-42fc-b2ec-081e49456173" providerId="ADAL" clId="{2E5E2F62-AB4E-4C60-8BF3-3E8EA0309282}" dt="2022-02-24T21:17:09.972" v="43" actId="478"/>
          <ac:picMkLst>
            <pc:docMk/>
            <pc:sldMk cId="1716647311" sldId="340"/>
            <ac:picMk id="6" creationId="{1CEA22ED-6159-412B-990A-76EF180ED99F}"/>
          </ac:picMkLst>
        </pc:picChg>
      </pc:sldChg>
      <pc:sldMasterChg chg="modTransition modSldLayout">
        <pc:chgData name="Kenneth McDonald" userId="c05fbbc0-f350-42fc-b2ec-081e49456173" providerId="ADAL" clId="{2E5E2F62-AB4E-4C60-8BF3-3E8EA0309282}" dt="2022-02-24T21:16:37.867" v="30"/>
        <pc:sldMasterMkLst>
          <pc:docMk/>
          <pc:sldMasterMk cId="3145459311" sldId="2147483834"/>
        </pc:sldMasterMkLst>
        <pc:sldLayoutChg chg="modTransition">
          <pc:chgData name="Kenneth McDonald" userId="c05fbbc0-f350-42fc-b2ec-081e49456173" providerId="ADAL" clId="{2E5E2F62-AB4E-4C60-8BF3-3E8EA0309282}" dt="2022-02-24T21:16:37.867" v="30"/>
          <pc:sldLayoutMkLst>
            <pc:docMk/>
            <pc:sldMasterMk cId="3145459311" sldId="2147483834"/>
            <pc:sldLayoutMk cId="1338671232" sldId="2147483835"/>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1311030747" sldId="2147483836"/>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3723821238" sldId="2147483837"/>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80555435" sldId="2147483838"/>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2346912541" sldId="2147483839"/>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967057644" sldId="2147483840"/>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3242578968" sldId="2147483841"/>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397274295" sldId="2147483842"/>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95631848" sldId="2147483843"/>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85360693" sldId="2147483844"/>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3469784498" sldId="2147483845"/>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2501177845" sldId="2147483846"/>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1452901694" sldId="2147483847"/>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3779504588" sldId="2147483848"/>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1986954688" sldId="2147483849"/>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1120603822" sldId="2147483850"/>
          </pc:sldLayoutMkLst>
        </pc:sldLayoutChg>
        <pc:sldLayoutChg chg="modTransition">
          <pc:chgData name="Kenneth McDonald" userId="c05fbbc0-f350-42fc-b2ec-081e49456173" providerId="ADAL" clId="{2E5E2F62-AB4E-4C60-8BF3-3E8EA0309282}" dt="2022-02-24T21:16:37.867" v="30"/>
          <pc:sldLayoutMkLst>
            <pc:docMk/>
            <pc:sldMasterMk cId="3145459311" sldId="2147483834"/>
            <pc:sldLayoutMk cId="739316343" sldId="214748385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3200">
                <a:latin typeface="+mj-lt"/>
              </a:rPr>
              <a:t>Project Progress</a:t>
            </a:r>
          </a:p>
        </c:rich>
      </c:tx>
      <c:layout>
        <c:manualLayout>
          <c:xMode val="edge"/>
          <c:yMode val="edge"/>
          <c:x val="0.36890832486909886"/>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tx1">
                <a:lumMod val="85000"/>
              </a:schemeClr>
            </a:solidFill>
            <a:ln>
              <a:noFill/>
            </a:ln>
            <a:effectLst>
              <a:outerShdw blurRad="57150" dist="19050" dir="5400000" algn="ctr" rotWithShape="0">
                <a:srgbClr val="000000">
                  <a:alpha val="63000"/>
                </a:srgbClr>
              </a:outerShdw>
            </a:effectLst>
          </c:spPr>
          <c:invertIfNegative val="0"/>
          <c:dLbls>
            <c:dLbl>
              <c:idx val="0"/>
              <c:tx>
                <c:rich>
                  <a:bodyPr/>
                  <a:lstStyle/>
                  <a:p>
                    <a:fld id="{7BB809BC-CC67-4DDE-B1E0-C7999F380592}"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56F-4F5D-9F8D-3DF18C312F62}"/>
                </c:ext>
              </c:extLst>
            </c:dLbl>
            <c:dLbl>
              <c:idx val="1"/>
              <c:tx>
                <c:rich>
                  <a:bodyPr/>
                  <a:lstStyle/>
                  <a:p>
                    <a:fld id="{A0C02E71-7039-4CF5-BFD9-747E97F3F34D}"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56F-4F5D-9F8D-3DF18C312F62}"/>
                </c:ext>
              </c:extLst>
            </c:dLbl>
            <c:dLbl>
              <c:idx val="2"/>
              <c:tx>
                <c:rich>
                  <a:bodyPr/>
                  <a:lstStyle/>
                  <a:p>
                    <a:fld id="{5682C012-C1EB-4C93-83CF-AD1348FFC2A5}" type="VALUE">
                      <a:rPr lang="en-US" smtClean="0">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56F-4F5D-9F8D-3DF18C312F62}"/>
                </c:ext>
              </c:extLst>
            </c:dLbl>
            <c:dLbl>
              <c:idx val="3"/>
              <c:tx>
                <c:rich>
                  <a:bodyPr/>
                  <a:lstStyle/>
                  <a:p>
                    <a:fld id="{4E7EE652-2A21-45D5-B7FB-4BA32BDC8AEE}"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56F-4F5D-9F8D-3DF18C312F62}"/>
                </c:ext>
              </c:extLst>
            </c:dLbl>
            <c:dLbl>
              <c:idx val="4"/>
              <c:tx>
                <c:rich>
                  <a:bodyPr/>
                  <a:lstStyle/>
                  <a:p>
                    <a:fld id="{E6429AD9-8EA8-4E8E-9A30-4B8D95366840}"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56F-4F5D-9F8D-3DF18C312F62}"/>
                </c:ext>
              </c:extLst>
            </c:dLbl>
            <c:dLbl>
              <c:idx val="5"/>
              <c:tx>
                <c:rich>
                  <a:bodyPr/>
                  <a:lstStyle/>
                  <a:p>
                    <a:fld id="{AEFFE0C0-176F-42C4-BA5A-74876E6ED807}"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6F-4F5D-9F8D-3DF18C312F62}"/>
                </c:ext>
              </c:extLst>
            </c:dLbl>
            <c:dLbl>
              <c:idx val="6"/>
              <c:tx>
                <c:rich>
                  <a:bodyPr/>
                  <a:lstStyle/>
                  <a:p>
                    <a:fld id="{BB13F816-A2AF-411F-8BBB-DC427EB60741}"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6F-4F5D-9F8D-3DF18C312F62}"/>
                </c:ext>
              </c:extLst>
            </c:dLbl>
            <c:dLbl>
              <c:idx val="7"/>
              <c:tx>
                <c:rich>
                  <a:bodyPr/>
                  <a:lstStyle/>
                  <a:p>
                    <a:fld id="{6A02AEC1-2138-44C7-A0DC-143B9163EF42}"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6F-4F5D-9F8D-3DF18C312F6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Overall</c:v>
                </c:pt>
                <c:pt idx="1">
                  <c:v>Research</c:v>
                </c:pt>
                <c:pt idx="2">
                  <c:v>Software Testing</c:v>
                </c:pt>
                <c:pt idx="3">
                  <c:v>PCB Development</c:v>
                </c:pt>
                <c:pt idx="4">
                  <c:v>Hardware Testing</c:v>
                </c:pt>
                <c:pt idx="5">
                  <c:v>Prototype</c:v>
                </c:pt>
                <c:pt idx="6">
                  <c:v>Enclosure Design/Construction</c:v>
                </c:pt>
                <c:pt idx="7">
                  <c:v>Part Acquisition</c:v>
                </c:pt>
              </c:strCache>
            </c:strRef>
          </c:cat>
          <c:val>
            <c:numRef>
              <c:f>Sheet1!$B$2:$B$9</c:f>
              <c:numCache>
                <c:formatCode>General</c:formatCode>
                <c:ptCount val="8"/>
                <c:pt idx="0">
                  <c:v>0.69</c:v>
                </c:pt>
                <c:pt idx="1">
                  <c:v>0.9</c:v>
                </c:pt>
                <c:pt idx="2">
                  <c:v>0.65</c:v>
                </c:pt>
                <c:pt idx="3">
                  <c:v>0.85</c:v>
                </c:pt>
                <c:pt idx="4">
                  <c:v>0.45</c:v>
                </c:pt>
                <c:pt idx="5">
                  <c:v>0.9</c:v>
                </c:pt>
                <c:pt idx="6">
                  <c:v>0.2</c:v>
                </c:pt>
                <c:pt idx="7">
                  <c:v>0.9</c:v>
                </c:pt>
              </c:numCache>
            </c:numRef>
          </c:val>
          <c:extLst>
            <c:ext xmlns:c16="http://schemas.microsoft.com/office/drawing/2014/chart" uri="{C3380CC4-5D6E-409C-BE32-E72D297353CC}">
              <c16:uniqueId val="{00000000-E56F-4F5D-9F8D-3DF18C312F62}"/>
            </c:ext>
          </c:extLst>
        </c:ser>
        <c:dLbls>
          <c:dLblPos val="inEnd"/>
          <c:showLegendKey val="0"/>
          <c:showVal val="1"/>
          <c:showCatName val="0"/>
          <c:showSerName val="0"/>
          <c:showPercent val="0"/>
          <c:showBubbleSize val="0"/>
        </c:dLbls>
        <c:gapWidth val="115"/>
        <c:overlap val="-20"/>
        <c:axId val="670782528"/>
        <c:axId val="670767968"/>
      </c:barChart>
      <c:catAx>
        <c:axId val="67078252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0767968"/>
        <c:crosses val="autoZero"/>
        <c:auto val="1"/>
        <c:lblAlgn val="ctr"/>
        <c:lblOffset val="100"/>
        <c:noMultiLvlLbl val="0"/>
      </c:catAx>
      <c:valAx>
        <c:axId val="670767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0782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A41BD-337E-4830-AF98-A16817B35CCC}"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CC42F804-3B5F-4716-981A-859C1C4053EA}">
      <dgm:prSet/>
      <dgm:spPr/>
      <dgm:t>
        <a:bodyPr/>
        <a:lstStyle/>
        <a:p>
          <a:r>
            <a:rPr lang="en-US"/>
            <a:t>Providing safety and security to homeowners.</a:t>
          </a:r>
        </a:p>
      </dgm:t>
    </dgm:pt>
    <dgm:pt modelId="{65E2B879-0B2B-4059-8C18-237BE77EC49D}" type="parTrans" cxnId="{B340AB6C-8D4A-4E78-AA5A-40AD7B90A15C}">
      <dgm:prSet/>
      <dgm:spPr/>
      <dgm:t>
        <a:bodyPr/>
        <a:lstStyle/>
        <a:p>
          <a:endParaRPr lang="en-US"/>
        </a:p>
      </dgm:t>
    </dgm:pt>
    <dgm:pt modelId="{49D43009-3B15-46B0-93AE-2546D771A682}" type="sibTrans" cxnId="{B340AB6C-8D4A-4E78-AA5A-40AD7B90A15C}">
      <dgm:prSet/>
      <dgm:spPr/>
      <dgm:t>
        <a:bodyPr/>
        <a:lstStyle/>
        <a:p>
          <a:endParaRPr lang="en-US"/>
        </a:p>
      </dgm:t>
    </dgm:pt>
    <dgm:pt modelId="{65F31342-BCA9-4EFC-A981-1692E6314746}">
      <dgm:prSet/>
      <dgm:spPr/>
      <dgm:t>
        <a:bodyPr/>
        <a:lstStyle/>
        <a:p>
          <a:r>
            <a:rPr lang="en-US"/>
            <a:t>Utilizing the app, the homeowner would be able to unlock the door from anywhere as well as designate keys.</a:t>
          </a:r>
        </a:p>
      </dgm:t>
    </dgm:pt>
    <dgm:pt modelId="{B6C16E71-DA97-4E55-BA93-267606E6A208}" type="parTrans" cxnId="{20CD15B9-D017-4EE2-8A16-4724DADEE9EC}">
      <dgm:prSet/>
      <dgm:spPr/>
      <dgm:t>
        <a:bodyPr/>
        <a:lstStyle/>
        <a:p>
          <a:endParaRPr lang="en-US"/>
        </a:p>
      </dgm:t>
    </dgm:pt>
    <dgm:pt modelId="{363F5319-06A0-414C-A8F8-0F96EC2A0D79}" type="sibTrans" cxnId="{20CD15B9-D017-4EE2-8A16-4724DADEE9EC}">
      <dgm:prSet/>
      <dgm:spPr/>
      <dgm:t>
        <a:bodyPr/>
        <a:lstStyle/>
        <a:p>
          <a:endParaRPr lang="en-US"/>
        </a:p>
      </dgm:t>
    </dgm:pt>
    <dgm:pt modelId="{EE640EF4-9605-4440-89C0-66E545A9090E}">
      <dgm:prSet/>
      <dgm:spPr/>
      <dgm:t>
        <a:bodyPr/>
        <a:lstStyle/>
        <a:p>
          <a:r>
            <a:rPr lang="en-US"/>
            <a:t>Provide a security feature that will use facial recognition to detect who is at the homeowner’s door.</a:t>
          </a:r>
        </a:p>
      </dgm:t>
    </dgm:pt>
    <dgm:pt modelId="{D3B2590C-8D79-45CC-8221-01744E9C7559}" type="parTrans" cxnId="{CE4DC2D6-E33B-4E3F-A8C3-45033915D73D}">
      <dgm:prSet/>
      <dgm:spPr/>
      <dgm:t>
        <a:bodyPr/>
        <a:lstStyle/>
        <a:p>
          <a:endParaRPr lang="en-US"/>
        </a:p>
      </dgm:t>
    </dgm:pt>
    <dgm:pt modelId="{FCDF9EB4-3AEB-4D5B-81B3-2906C95FE30F}" type="sibTrans" cxnId="{CE4DC2D6-E33B-4E3F-A8C3-45033915D73D}">
      <dgm:prSet/>
      <dgm:spPr/>
      <dgm:t>
        <a:bodyPr/>
        <a:lstStyle/>
        <a:p>
          <a:endParaRPr lang="en-US"/>
        </a:p>
      </dgm:t>
    </dgm:pt>
    <dgm:pt modelId="{E45C1D63-2EEF-47A4-968C-E46C9AD26BE1}">
      <dgm:prSet/>
      <dgm:spPr/>
      <dgm:t>
        <a:bodyPr/>
        <a:lstStyle/>
        <a:p>
          <a:r>
            <a:rPr lang="en-US"/>
            <a:t>Similar products in the market offer minimal features and remain expensive.</a:t>
          </a:r>
        </a:p>
      </dgm:t>
    </dgm:pt>
    <dgm:pt modelId="{02708468-6BF9-4601-AD9B-329D61CBED19}" type="parTrans" cxnId="{516E2378-6E35-4F75-AD80-038BBE1CB37F}">
      <dgm:prSet/>
      <dgm:spPr/>
      <dgm:t>
        <a:bodyPr/>
        <a:lstStyle/>
        <a:p>
          <a:endParaRPr lang="en-US"/>
        </a:p>
      </dgm:t>
    </dgm:pt>
    <dgm:pt modelId="{6CC10BF8-CB86-4A5E-9A6C-D73C2A8D20CA}" type="sibTrans" cxnId="{516E2378-6E35-4F75-AD80-038BBE1CB37F}">
      <dgm:prSet/>
      <dgm:spPr/>
      <dgm:t>
        <a:bodyPr/>
        <a:lstStyle/>
        <a:p>
          <a:endParaRPr lang="en-US"/>
        </a:p>
      </dgm:t>
    </dgm:pt>
    <dgm:pt modelId="{6837B27B-A832-4A3E-8AD4-30956077BC40}">
      <dgm:prSet/>
      <dgm:spPr/>
      <dgm:t>
        <a:bodyPr/>
        <a:lstStyle/>
        <a:p>
          <a:r>
            <a:rPr lang="en-US"/>
            <a:t>To apply Computer Vision and App development from our Computer Engineering Experience to a project.</a:t>
          </a:r>
        </a:p>
      </dgm:t>
    </dgm:pt>
    <dgm:pt modelId="{E7372DE7-4E76-4DF3-8967-4FD43A71D201}" type="parTrans" cxnId="{2B998936-CB21-4C31-AFBF-99CA460F0124}">
      <dgm:prSet/>
      <dgm:spPr/>
      <dgm:t>
        <a:bodyPr/>
        <a:lstStyle/>
        <a:p>
          <a:endParaRPr lang="en-US"/>
        </a:p>
      </dgm:t>
    </dgm:pt>
    <dgm:pt modelId="{4C006DFB-3326-4185-9C30-3CC29437D2E4}" type="sibTrans" cxnId="{2B998936-CB21-4C31-AFBF-99CA460F0124}">
      <dgm:prSet/>
      <dgm:spPr/>
      <dgm:t>
        <a:bodyPr/>
        <a:lstStyle/>
        <a:p>
          <a:endParaRPr lang="en-US"/>
        </a:p>
      </dgm:t>
    </dgm:pt>
    <dgm:pt modelId="{492A79EF-D6CC-4C2E-98BC-A9410DCE29B6}" type="pres">
      <dgm:prSet presAssocID="{EB0A41BD-337E-4830-AF98-A16817B35CCC}" presName="diagram" presStyleCnt="0">
        <dgm:presLayoutVars>
          <dgm:dir/>
          <dgm:resizeHandles val="exact"/>
        </dgm:presLayoutVars>
      </dgm:prSet>
      <dgm:spPr/>
    </dgm:pt>
    <dgm:pt modelId="{D284474A-09F6-4C7E-9E31-404685C7CFA8}" type="pres">
      <dgm:prSet presAssocID="{CC42F804-3B5F-4716-981A-859C1C4053EA}" presName="node" presStyleLbl="node1" presStyleIdx="0" presStyleCnt="5">
        <dgm:presLayoutVars>
          <dgm:bulletEnabled val="1"/>
        </dgm:presLayoutVars>
      </dgm:prSet>
      <dgm:spPr/>
    </dgm:pt>
    <dgm:pt modelId="{11B6E0CF-7B51-4B07-B4AB-588D6E1C9B48}" type="pres">
      <dgm:prSet presAssocID="{49D43009-3B15-46B0-93AE-2546D771A682}" presName="sibTrans" presStyleCnt="0"/>
      <dgm:spPr/>
    </dgm:pt>
    <dgm:pt modelId="{59C0FE37-0DAA-4495-9E45-4FC31E3836A9}" type="pres">
      <dgm:prSet presAssocID="{65F31342-BCA9-4EFC-A981-1692E6314746}" presName="node" presStyleLbl="node1" presStyleIdx="1" presStyleCnt="5">
        <dgm:presLayoutVars>
          <dgm:bulletEnabled val="1"/>
        </dgm:presLayoutVars>
      </dgm:prSet>
      <dgm:spPr/>
    </dgm:pt>
    <dgm:pt modelId="{1E3BF78D-F9C4-46F2-8AFB-229BE636D51F}" type="pres">
      <dgm:prSet presAssocID="{363F5319-06A0-414C-A8F8-0F96EC2A0D79}" presName="sibTrans" presStyleCnt="0"/>
      <dgm:spPr/>
    </dgm:pt>
    <dgm:pt modelId="{D346878E-DA5F-462B-BAA7-CCBEDAE39C32}" type="pres">
      <dgm:prSet presAssocID="{EE640EF4-9605-4440-89C0-66E545A9090E}" presName="node" presStyleLbl="node1" presStyleIdx="2" presStyleCnt="5">
        <dgm:presLayoutVars>
          <dgm:bulletEnabled val="1"/>
        </dgm:presLayoutVars>
      </dgm:prSet>
      <dgm:spPr/>
    </dgm:pt>
    <dgm:pt modelId="{CE0106C7-AFD9-4EB8-B4E3-F8A77C5C4C84}" type="pres">
      <dgm:prSet presAssocID="{FCDF9EB4-3AEB-4D5B-81B3-2906C95FE30F}" presName="sibTrans" presStyleCnt="0"/>
      <dgm:spPr/>
    </dgm:pt>
    <dgm:pt modelId="{603BE0E8-9EDA-4E07-99E4-DCA12276F40A}" type="pres">
      <dgm:prSet presAssocID="{E45C1D63-2EEF-47A4-968C-E46C9AD26BE1}" presName="node" presStyleLbl="node1" presStyleIdx="3" presStyleCnt="5">
        <dgm:presLayoutVars>
          <dgm:bulletEnabled val="1"/>
        </dgm:presLayoutVars>
      </dgm:prSet>
      <dgm:spPr/>
    </dgm:pt>
    <dgm:pt modelId="{86BCD128-847A-4CBD-AF76-3C641053626A}" type="pres">
      <dgm:prSet presAssocID="{6CC10BF8-CB86-4A5E-9A6C-D73C2A8D20CA}" presName="sibTrans" presStyleCnt="0"/>
      <dgm:spPr/>
    </dgm:pt>
    <dgm:pt modelId="{C7232524-472D-438D-B121-35FD09E4B0E2}" type="pres">
      <dgm:prSet presAssocID="{6837B27B-A832-4A3E-8AD4-30956077BC40}" presName="node" presStyleLbl="node1" presStyleIdx="4" presStyleCnt="5">
        <dgm:presLayoutVars>
          <dgm:bulletEnabled val="1"/>
        </dgm:presLayoutVars>
      </dgm:prSet>
      <dgm:spPr/>
    </dgm:pt>
  </dgm:ptLst>
  <dgm:cxnLst>
    <dgm:cxn modelId="{BF41C920-6A4E-4B53-A83C-6C6A59BAC9D8}" type="presOf" srcId="{65F31342-BCA9-4EFC-A981-1692E6314746}" destId="{59C0FE37-0DAA-4495-9E45-4FC31E3836A9}" srcOrd="0" destOrd="0" presId="urn:microsoft.com/office/officeart/2005/8/layout/default"/>
    <dgm:cxn modelId="{2B998936-CB21-4C31-AFBF-99CA460F0124}" srcId="{EB0A41BD-337E-4830-AF98-A16817B35CCC}" destId="{6837B27B-A832-4A3E-8AD4-30956077BC40}" srcOrd="4" destOrd="0" parTransId="{E7372DE7-4E76-4DF3-8967-4FD43A71D201}" sibTransId="{4C006DFB-3326-4185-9C30-3CC29437D2E4}"/>
    <dgm:cxn modelId="{B340AB6C-8D4A-4E78-AA5A-40AD7B90A15C}" srcId="{EB0A41BD-337E-4830-AF98-A16817B35CCC}" destId="{CC42F804-3B5F-4716-981A-859C1C4053EA}" srcOrd="0" destOrd="0" parTransId="{65E2B879-0B2B-4059-8C18-237BE77EC49D}" sibTransId="{49D43009-3B15-46B0-93AE-2546D771A682}"/>
    <dgm:cxn modelId="{516E2378-6E35-4F75-AD80-038BBE1CB37F}" srcId="{EB0A41BD-337E-4830-AF98-A16817B35CCC}" destId="{E45C1D63-2EEF-47A4-968C-E46C9AD26BE1}" srcOrd="3" destOrd="0" parTransId="{02708468-6BF9-4601-AD9B-329D61CBED19}" sibTransId="{6CC10BF8-CB86-4A5E-9A6C-D73C2A8D20CA}"/>
    <dgm:cxn modelId="{B379A25A-3E2E-4D23-9100-8362457323E5}" type="presOf" srcId="{CC42F804-3B5F-4716-981A-859C1C4053EA}" destId="{D284474A-09F6-4C7E-9E31-404685C7CFA8}" srcOrd="0" destOrd="0" presId="urn:microsoft.com/office/officeart/2005/8/layout/default"/>
    <dgm:cxn modelId="{3B5E6F8E-4235-490E-9F09-9BFA20C895F7}" type="presOf" srcId="{EE640EF4-9605-4440-89C0-66E545A9090E}" destId="{D346878E-DA5F-462B-BAA7-CCBEDAE39C32}" srcOrd="0" destOrd="0" presId="urn:microsoft.com/office/officeart/2005/8/layout/default"/>
    <dgm:cxn modelId="{1C4B3899-EEB0-4EBF-B979-79495BE33118}" type="presOf" srcId="{E45C1D63-2EEF-47A4-968C-E46C9AD26BE1}" destId="{603BE0E8-9EDA-4E07-99E4-DCA12276F40A}" srcOrd="0" destOrd="0" presId="urn:microsoft.com/office/officeart/2005/8/layout/default"/>
    <dgm:cxn modelId="{20CD15B9-D017-4EE2-8A16-4724DADEE9EC}" srcId="{EB0A41BD-337E-4830-AF98-A16817B35CCC}" destId="{65F31342-BCA9-4EFC-A981-1692E6314746}" srcOrd="1" destOrd="0" parTransId="{B6C16E71-DA97-4E55-BA93-267606E6A208}" sibTransId="{363F5319-06A0-414C-A8F8-0F96EC2A0D79}"/>
    <dgm:cxn modelId="{246E29C3-A46D-462E-8373-A048C64C459F}" type="presOf" srcId="{EB0A41BD-337E-4830-AF98-A16817B35CCC}" destId="{492A79EF-D6CC-4C2E-98BC-A9410DCE29B6}" srcOrd="0" destOrd="0" presId="urn:microsoft.com/office/officeart/2005/8/layout/default"/>
    <dgm:cxn modelId="{CE4DC2D6-E33B-4E3F-A8C3-45033915D73D}" srcId="{EB0A41BD-337E-4830-AF98-A16817B35CCC}" destId="{EE640EF4-9605-4440-89C0-66E545A9090E}" srcOrd="2" destOrd="0" parTransId="{D3B2590C-8D79-45CC-8221-01744E9C7559}" sibTransId="{FCDF9EB4-3AEB-4D5B-81B3-2906C95FE30F}"/>
    <dgm:cxn modelId="{449FA1F8-7C7F-4DFA-A116-C056E6177A0C}" type="presOf" srcId="{6837B27B-A832-4A3E-8AD4-30956077BC40}" destId="{C7232524-472D-438D-B121-35FD09E4B0E2}" srcOrd="0" destOrd="0" presId="urn:microsoft.com/office/officeart/2005/8/layout/default"/>
    <dgm:cxn modelId="{DB3DCDA2-4337-47CB-927C-1E183584B84B}" type="presParOf" srcId="{492A79EF-D6CC-4C2E-98BC-A9410DCE29B6}" destId="{D284474A-09F6-4C7E-9E31-404685C7CFA8}" srcOrd="0" destOrd="0" presId="urn:microsoft.com/office/officeart/2005/8/layout/default"/>
    <dgm:cxn modelId="{2AB5EEC5-7549-4AFE-8B3C-8420997ED99E}" type="presParOf" srcId="{492A79EF-D6CC-4C2E-98BC-A9410DCE29B6}" destId="{11B6E0CF-7B51-4B07-B4AB-588D6E1C9B48}" srcOrd="1" destOrd="0" presId="urn:microsoft.com/office/officeart/2005/8/layout/default"/>
    <dgm:cxn modelId="{47776396-F6A0-48FA-AD53-BD4FA1B0D7ED}" type="presParOf" srcId="{492A79EF-D6CC-4C2E-98BC-A9410DCE29B6}" destId="{59C0FE37-0DAA-4495-9E45-4FC31E3836A9}" srcOrd="2" destOrd="0" presId="urn:microsoft.com/office/officeart/2005/8/layout/default"/>
    <dgm:cxn modelId="{4185635D-6DB9-4DE7-AA03-A42F8CE1CD4C}" type="presParOf" srcId="{492A79EF-D6CC-4C2E-98BC-A9410DCE29B6}" destId="{1E3BF78D-F9C4-46F2-8AFB-229BE636D51F}" srcOrd="3" destOrd="0" presId="urn:microsoft.com/office/officeart/2005/8/layout/default"/>
    <dgm:cxn modelId="{DBFCABC7-1C81-4518-B574-413092B6EFB6}" type="presParOf" srcId="{492A79EF-D6CC-4C2E-98BC-A9410DCE29B6}" destId="{D346878E-DA5F-462B-BAA7-CCBEDAE39C32}" srcOrd="4" destOrd="0" presId="urn:microsoft.com/office/officeart/2005/8/layout/default"/>
    <dgm:cxn modelId="{B82E5355-1DFB-444B-BFBC-757A2EF4C629}" type="presParOf" srcId="{492A79EF-D6CC-4C2E-98BC-A9410DCE29B6}" destId="{CE0106C7-AFD9-4EB8-B4E3-F8A77C5C4C84}" srcOrd="5" destOrd="0" presId="urn:microsoft.com/office/officeart/2005/8/layout/default"/>
    <dgm:cxn modelId="{A3547B61-0676-44D6-9BF1-0B68C1986FB7}" type="presParOf" srcId="{492A79EF-D6CC-4C2E-98BC-A9410DCE29B6}" destId="{603BE0E8-9EDA-4E07-99E4-DCA12276F40A}" srcOrd="6" destOrd="0" presId="urn:microsoft.com/office/officeart/2005/8/layout/default"/>
    <dgm:cxn modelId="{38A63250-A992-4A6E-A1B0-D23BA9A13647}" type="presParOf" srcId="{492A79EF-D6CC-4C2E-98BC-A9410DCE29B6}" destId="{86BCD128-847A-4CBD-AF76-3C641053626A}" srcOrd="7" destOrd="0" presId="urn:microsoft.com/office/officeart/2005/8/layout/default"/>
    <dgm:cxn modelId="{A6A44149-1CAE-43E9-A549-DAFC504E1AE2}" type="presParOf" srcId="{492A79EF-D6CC-4C2E-98BC-A9410DCE29B6}" destId="{C7232524-472D-438D-B121-35FD09E4B0E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7C7BFD-AA8D-49F6-924E-B08219729CE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4358D5F-1164-43F3-8A1A-64A63C53EBCD}">
      <dgm:prSet/>
      <dgm:spPr/>
      <dgm:t>
        <a:bodyPr/>
        <a:lstStyle/>
        <a:p>
          <a:pPr>
            <a:lnSpc>
              <a:spcPct val="100000"/>
            </a:lnSpc>
          </a:pPr>
          <a:r>
            <a:rPr lang="en-US"/>
            <a:t>Our smart lock should contain a secure system that provides multiple forms of authentication/security</a:t>
          </a:r>
        </a:p>
      </dgm:t>
    </dgm:pt>
    <dgm:pt modelId="{73C1282C-F29E-4A3C-BCE7-F541AD732B65}" type="parTrans" cxnId="{AF5072DB-9FBD-435B-B94A-4C8DCE615736}">
      <dgm:prSet/>
      <dgm:spPr/>
      <dgm:t>
        <a:bodyPr/>
        <a:lstStyle/>
        <a:p>
          <a:endParaRPr lang="en-US"/>
        </a:p>
      </dgm:t>
    </dgm:pt>
    <dgm:pt modelId="{C5CE6BAB-528F-4239-8B32-F829AB7898FE}" type="sibTrans" cxnId="{AF5072DB-9FBD-435B-B94A-4C8DCE615736}">
      <dgm:prSet/>
      <dgm:spPr/>
      <dgm:t>
        <a:bodyPr/>
        <a:lstStyle/>
        <a:p>
          <a:pPr>
            <a:lnSpc>
              <a:spcPct val="100000"/>
            </a:lnSpc>
          </a:pPr>
          <a:endParaRPr lang="en-US"/>
        </a:p>
      </dgm:t>
    </dgm:pt>
    <dgm:pt modelId="{CAB4F8B6-14D3-4047-A15C-A39D0CD1EAF8}">
      <dgm:prSet/>
      <dgm:spPr/>
      <dgm:t>
        <a:bodyPr/>
        <a:lstStyle/>
        <a:p>
          <a:pPr>
            <a:lnSpc>
              <a:spcPct val="100000"/>
            </a:lnSpc>
          </a:pPr>
          <a:r>
            <a:rPr lang="en-US"/>
            <a:t>Our app will allow the homeowner to approve access to people at the door without them having too physically be there</a:t>
          </a:r>
        </a:p>
      </dgm:t>
    </dgm:pt>
    <dgm:pt modelId="{1E36C7D6-A4FE-4206-A524-40D1BE01655A}" type="parTrans" cxnId="{39B5DAFF-9C47-4657-972B-30AF9B7FAFD0}">
      <dgm:prSet/>
      <dgm:spPr/>
      <dgm:t>
        <a:bodyPr/>
        <a:lstStyle/>
        <a:p>
          <a:endParaRPr lang="en-US"/>
        </a:p>
      </dgm:t>
    </dgm:pt>
    <dgm:pt modelId="{EFEBB7E8-2791-4CB2-9E78-95F6B4C26A24}" type="sibTrans" cxnId="{39B5DAFF-9C47-4657-972B-30AF9B7FAFD0}">
      <dgm:prSet/>
      <dgm:spPr/>
      <dgm:t>
        <a:bodyPr/>
        <a:lstStyle/>
        <a:p>
          <a:pPr>
            <a:lnSpc>
              <a:spcPct val="100000"/>
            </a:lnSpc>
          </a:pPr>
          <a:endParaRPr lang="en-US"/>
        </a:p>
      </dgm:t>
    </dgm:pt>
    <dgm:pt modelId="{CCD79A2E-1FEB-4129-B995-D2778D997E0A}">
      <dgm:prSet/>
      <dgm:spPr/>
      <dgm:t>
        <a:bodyPr/>
        <a:lstStyle/>
        <a:p>
          <a:pPr>
            <a:lnSpc>
              <a:spcPct val="100000"/>
            </a:lnSpc>
          </a:pPr>
          <a:r>
            <a:rPr lang="en-US"/>
            <a:t>Our smart lock should be affordable and competitive with other smart locks</a:t>
          </a:r>
        </a:p>
      </dgm:t>
    </dgm:pt>
    <dgm:pt modelId="{6E5E40E6-F967-4317-9965-92D853DEBA44}" type="parTrans" cxnId="{7969E438-2C59-45D6-96AB-095EA19DD0DB}">
      <dgm:prSet/>
      <dgm:spPr/>
      <dgm:t>
        <a:bodyPr/>
        <a:lstStyle/>
        <a:p>
          <a:endParaRPr lang="en-US"/>
        </a:p>
      </dgm:t>
    </dgm:pt>
    <dgm:pt modelId="{EB412B52-AD71-4DC0-AC4C-DB925B813657}" type="sibTrans" cxnId="{7969E438-2C59-45D6-96AB-095EA19DD0DB}">
      <dgm:prSet/>
      <dgm:spPr/>
      <dgm:t>
        <a:bodyPr/>
        <a:lstStyle/>
        <a:p>
          <a:pPr>
            <a:lnSpc>
              <a:spcPct val="100000"/>
            </a:lnSpc>
          </a:pPr>
          <a:endParaRPr lang="en-US"/>
        </a:p>
      </dgm:t>
    </dgm:pt>
    <dgm:pt modelId="{F85BD294-A074-4507-AE75-BFAE3D8FA198}">
      <dgm:prSet/>
      <dgm:spPr/>
      <dgm:t>
        <a:bodyPr/>
        <a:lstStyle/>
        <a:p>
          <a:pPr>
            <a:lnSpc>
              <a:spcPct val="100000"/>
            </a:lnSpc>
          </a:pPr>
          <a:r>
            <a:rPr lang="en-US"/>
            <a:t>Our functionality and features of the app and lock should be seamless and easy to understand.</a:t>
          </a:r>
        </a:p>
      </dgm:t>
    </dgm:pt>
    <dgm:pt modelId="{2D420ED0-F7C5-40C4-BC9D-FBE96C050591}" type="parTrans" cxnId="{68FB33F4-EE07-4187-8F6D-5792332CE36A}">
      <dgm:prSet/>
      <dgm:spPr/>
      <dgm:t>
        <a:bodyPr/>
        <a:lstStyle/>
        <a:p>
          <a:endParaRPr lang="en-US"/>
        </a:p>
      </dgm:t>
    </dgm:pt>
    <dgm:pt modelId="{D64D6BBE-C562-4B10-97A9-72F5FDE46307}" type="sibTrans" cxnId="{68FB33F4-EE07-4187-8F6D-5792332CE36A}">
      <dgm:prSet/>
      <dgm:spPr/>
      <dgm:t>
        <a:bodyPr/>
        <a:lstStyle/>
        <a:p>
          <a:endParaRPr lang="en-US"/>
        </a:p>
      </dgm:t>
    </dgm:pt>
    <dgm:pt modelId="{6F1E10CA-993C-439C-8DD6-30789D734FDA}" type="pres">
      <dgm:prSet presAssocID="{777C7BFD-AA8D-49F6-924E-B08219729CEB}" presName="root" presStyleCnt="0">
        <dgm:presLayoutVars>
          <dgm:dir/>
          <dgm:resizeHandles val="exact"/>
        </dgm:presLayoutVars>
      </dgm:prSet>
      <dgm:spPr/>
    </dgm:pt>
    <dgm:pt modelId="{13EB1B76-2B03-40FD-81EA-C09567BD8419}" type="pres">
      <dgm:prSet presAssocID="{777C7BFD-AA8D-49F6-924E-B08219729CEB}" presName="container" presStyleCnt="0">
        <dgm:presLayoutVars>
          <dgm:dir/>
          <dgm:resizeHandles val="exact"/>
        </dgm:presLayoutVars>
      </dgm:prSet>
      <dgm:spPr/>
    </dgm:pt>
    <dgm:pt modelId="{5CEF249F-597C-467F-BC15-63014A9F80EA}" type="pres">
      <dgm:prSet presAssocID="{64358D5F-1164-43F3-8A1A-64A63C53EBCD}" presName="compNode" presStyleCnt="0"/>
      <dgm:spPr/>
    </dgm:pt>
    <dgm:pt modelId="{89F8BC86-0461-4CB7-922F-24F07C1E32F3}" type="pres">
      <dgm:prSet presAssocID="{64358D5F-1164-43F3-8A1A-64A63C53EBCD}" presName="iconBgRect" presStyleLbl="bgShp" presStyleIdx="0" presStyleCnt="4"/>
      <dgm:spPr/>
    </dgm:pt>
    <dgm:pt modelId="{68D3B949-704F-49F3-91A4-9892100DF38A}" type="pres">
      <dgm:prSet presAssocID="{64358D5F-1164-43F3-8A1A-64A63C53EBC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E5C39602-DDCF-47EF-AD65-1E5C1953FD3A}" type="pres">
      <dgm:prSet presAssocID="{64358D5F-1164-43F3-8A1A-64A63C53EBCD}" presName="spaceRect" presStyleCnt="0"/>
      <dgm:spPr/>
    </dgm:pt>
    <dgm:pt modelId="{7C89E099-FA00-4537-9F8E-0A6317022E8A}" type="pres">
      <dgm:prSet presAssocID="{64358D5F-1164-43F3-8A1A-64A63C53EBCD}" presName="textRect" presStyleLbl="revTx" presStyleIdx="0" presStyleCnt="4">
        <dgm:presLayoutVars>
          <dgm:chMax val="1"/>
          <dgm:chPref val="1"/>
        </dgm:presLayoutVars>
      </dgm:prSet>
      <dgm:spPr/>
    </dgm:pt>
    <dgm:pt modelId="{6E464875-EDEB-471D-B9A0-6A909D0363CD}" type="pres">
      <dgm:prSet presAssocID="{C5CE6BAB-528F-4239-8B32-F829AB7898FE}" presName="sibTrans" presStyleLbl="sibTrans2D1" presStyleIdx="0" presStyleCnt="0"/>
      <dgm:spPr/>
    </dgm:pt>
    <dgm:pt modelId="{4663BA7B-CE54-4B84-9D44-512986AA116D}" type="pres">
      <dgm:prSet presAssocID="{CAB4F8B6-14D3-4047-A15C-A39D0CD1EAF8}" presName="compNode" presStyleCnt="0"/>
      <dgm:spPr/>
    </dgm:pt>
    <dgm:pt modelId="{04CB2083-2FAB-4174-B178-8CCFC397FD0B}" type="pres">
      <dgm:prSet presAssocID="{CAB4F8B6-14D3-4047-A15C-A39D0CD1EAF8}" presName="iconBgRect" presStyleLbl="bgShp" presStyleIdx="1" presStyleCnt="4"/>
      <dgm:spPr/>
    </dgm:pt>
    <dgm:pt modelId="{3EB86D76-DA0B-4B9D-948A-8CD8A5665C81}" type="pres">
      <dgm:prSet presAssocID="{CAB4F8B6-14D3-4047-A15C-A39D0CD1EAF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C33F098C-2D37-4D6E-9385-D49F5BC28F20}" type="pres">
      <dgm:prSet presAssocID="{CAB4F8B6-14D3-4047-A15C-A39D0CD1EAF8}" presName="spaceRect" presStyleCnt="0"/>
      <dgm:spPr/>
    </dgm:pt>
    <dgm:pt modelId="{4A903F71-E71B-4114-A7D0-AB2ED1D82ED8}" type="pres">
      <dgm:prSet presAssocID="{CAB4F8B6-14D3-4047-A15C-A39D0CD1EAF8}" presName="textRect" presStyleLbl="revTx" presStyleIdx="1" presStyleCnt="4">
        <dgm:presLayoutVars>
          <dgm:chMax val="1"/>
          <dgm:chPref val="1"/>
        </dgm:presLayoutVars>
      </dgm:prSet>
      <dgm:spPr/>
    </dgm:pt>
    <dgm:pt modelId="{546BB2DA-14CC-40AB-9E67-EC11ABE28AA2}" type="pres">
      <dgm:prSet presAssocID="{EFEBB7E8-2791-4CB2-9E78-95F6B4C26A24}" presName="sibTrans" presStyleLbl="sibTrans2D1" presStyleIdx="0" presStyleCnt="0"/>
      <dgm:spPr/>
    </dgm:pt>
    <dgm:pt modelId="{73665EB9-F23D-4978-9C26-E0A8915F4225}" type="pres">
      <dgm:prSet presAssocID="{CCD79A2E-1FEB-4129-B995-D2778D997E0A}" presName="compNode" presStyleCnt="0"/>
      <dgm:spPr/>
    </dgm:pt>
    <dgm:pt modelId="{BAAD2CE8-D2AE-42AA-BDF0-5046104185AF}" type="pres">
      <dgm:prSet presAssocID="{CCD79A2E-1FEB-4129-B995-D2778D997E0A}" presName="iconBgRect" presStyleLbl="bgShp" presStyleIdx="2" presStyleCnt="4"/>
      <dgm:spPr/>
    </dgm:pt>
    <dgm:pt modelId="{30C8BC13-C572-4952-8104-290BFFCB5E1C}" type="pres">
      <dgm:prSet presAssocID="{CCD79A2E-1FEB-4129-B995-D2778D997E0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ey"/>
        </a:ext>
      </dgm:extLst>
    </dgm:pt>
    <dgm:pt modelId="{EF1530E6-9967-4DAA-BB3D-1963E9B3380D}" type="pres">
      <dgm:prSet presAssocID="{CCD79A2E-1FEB-4129-B995-D2778D997E0A}" presName="spaceRect" presStyleCnt="0"/>
      <dgm:spPr/>
    </dgm:pt>
    <dgm:pt modelId="{FEB1D5EF-02F5-4A4A-8495-2119010EA334}" type="pres">
      <dgm:prSet presAssocID="{CCD79A2E-1FEB-4129-B995-D2778D997E0A}" presName="textRect" presStyleLbl="revTx" presStyleIdx="2" presStyleCnt="4">
        <dgm:presLayoutVars>
          <dgm:chMax val="1"/>
          <dgm:chPref val="1"/>
        </dgm:presLayoutVars>
      </dgm:prSet>
      <dgm:spPr/>
    </dgm:pt>
    <dgm:pt modelId="{542B2403-9C16-46B2-9C89-707EE87D12C7}" type="pres">
      <dgm:prSet presAssocID="{EB412B52-AD71-4DC0-AC4C-DB925B813657}" presName="sibTrans" presStyleLbl="sibTrans2D1" presStyleIdx="0" presStyleCnt="0"/>
      <dgm:spPr/>
    </dgm:pt>
    <dgm:pt modelId="{A7668266-B567-460C-A0A8-509D4E1AB172}" type="pres">
      <dgm:prSet presAssocID="{F85BD294-A074-4507-AE75-BFAE3D8FA198}" presName="compNode" presStyleCnt="0"/>
      <dgm:spPr/>
    </dgm:pt>
    <dgm:pt modelId="{94C46938-278F-4924-9C15-A0645237AA3A}" type="pres">
      <dgm:prSet presAssocID="{F85BD294-A074-4507-AE75-BFAE3D8FA198}" presName="iconBgRect" presStyleLbl="bgShp" presStyleIdx="3" presStyleCnt="4"/>
      <dgm:spPr/>
    </dgm:pt>
    <dgm:pt modelId="{801FDCCE-FF05-494C-B9AE-4353820AB4EC}" type="pres">
      <dgm:prSet presAssocID="{F85BD294-A074-4507-AE75-BFAE3D8FA19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b Design"/>
        </a:ext>
      </dgm:extLst>
    </dgm:pt>
    <dgm:pt modelId="{B5FBC5C8-A9A6-4008-A239-8CF072A6E161}" type="pres">
      <dgm:prSet presAssocID="{F85BD294-A074-4507-AE75-BFAE3D8FA198}" presName="spaceRect" presStyleCnt="0"/>
      <dgm:spPr/>
    </dgm:pt>
    <dgm:pt modelId="{3C098945-8204-4E28-88A1-2651BF64713D}" type="pres">
      <dgm:prSet presAssocID="{F85BD294-A074-4507-AE75-BFAE3D8FA198}" presName="textRect" presStyleLbl="revTx" presStyleIdx="3" presStyleCnt="4">
        <dgm:presLayoutVars>
          <dgm:chMax val="1"/>
          <dgm:chPref val="1"/>
        </dgm:presLayoutVars>
      </dgm:prSet>
      <dgm:spPr/>
    </dgm:pt>
  </dgm:ptLst>
  <dgm:cxnLst>
    <dgm:cxn modelId="{7969E438-2C59-45D6-96AB-095EA19DD0DB}" srcId="{777C7BFD-AA8D-49F6-924E-B08219729CEB}" destId="{CCD79A2E-1FEB-4129-B995-D2778D997E0A}" srcOrd="2" destOrd="0" parTransId="{6E5E40E6-F967-4317-9965-92D853DEBA44}" sibTransId="{EB412B52-AD71-4DC0-AC4C-DB925B813657}"/>
    <dgm:cxn modelId="{F986E55E-C8F3-4436-9EC3-CC9ED06A3CCE}" type="presOf" srcId="{F85BD294-A074-4507-AE75-BFAE3D8FA198}" destId="{3C098945-8204-4E28-88A1-2651BF64713D}" srcOrd="0" destOrd="0" presId="urn:microsoft.com/office/officeart/2018/2/layout/IconCircleList"/>
    <dgm:cxn modelId="{E6EFEB45-9D62-465E-A06F-8A27D2918FD7}" type="presOf" srcId="{64358D5F-1164-43F3-8A1A-64A63C53EBCD}" destId="{7C89E099-FA00-4537-9F8E-0A6317022E8A}" srcOrd="0" destOrd="0" presId="urn:microsoft.com/office/officeart/2018/2/layout/IconCircleList"/>
    <dgm:cxn modelId="{A0737D76-48C9-43B3-97DB-EA3F45A7C2E0}" type="presOf" srcId="{CAB4F8B6-14D3-4047-A15C-A39D0CD1EAF8}" destId="{4A903F71-E71B-4114-A7D0-AB2ED1D82ED8}" srcOrd="0" destOrd="0" presId="urn:microsoft.com/office/officeart/2018/2/layout/IconCircleList"/>
    <dgm:cxn modelId="{EB5BDA77-7426-4780-AC48-BB49F749BD78}" type="presOf" srcId="{C5CE6BAB-528F-4239-8B32-F829AB7898FE}" destId="{6E464875-EDEB-471D-B9A0-6A909D0363CD}" srcOrd="0" destOrd="0" presId="urn:microsoft.com/office/officeart/2018/2/layout/IconCircleList"/>
    <dgm:cxn modelId="{DCF62E8E-4094-4E7F-8D98-82D136158FA4}" type="presOf" srcId="{EB412B52-AD71-4DC0-AC4C-DB925B813657}" destId="{542B2403-9C16-46B2-9C89-707EE87D12C7}" srcOrd="0" destOrd="0" presId="urn:microsoft.com/office/officeart/2018/2/layout/IconCircleList"/>
    <dgm:cxn modelId="{53514CD8-531C-42A5-9E5D-7E6BBAE78FDF}" type="presOf" srcId="{EFEBB7E8-2791-4CB2-9E78-95F6B4C26A24}" destId="{546BB2DA-14CC-40AB-9E67-EC11ABE28AA2}" srcOrd="0" destOrd="0" presId="urn:microsoft.com/office/officeart/2018/2/layout/IconCircleList"/>
    <dgm:cxn modelId="{AF5072DB-9FBD-435B-B94A-4C8DCE615736}" srcId="{777C7BFD-AA8D-49F6-924E-B08219729CEB}" destId="{64358D5F-1164-43F3-8A1A-64A63C53EBCD}" srcOrd="0" destOrd="0" parTransId="{73C1282C-F29E-4A3C-BCE7-F541AD732B65}" sibTransId="{C5CE6BAB-528F-4239-8B32-F829AB7898FE}"/>
    <dgm:cxn modelId="{2DE629DD-EF06-4061-B96C-C195F9552122}" type="presOf" srcId="{CCD79A2E-1FEB-4129-B995-D2778D997E0A}" destId="{FEB1D5EF-02F5-4A4A-8495-2119010EA334}" srcOrd="0" destOrd="0" presId="urn:microsoft.com/office/officeart/2018/2/layout/IconCircleList"/>
    <dgm:cxn modelId="{0D966CEE-E47F-4A51-B36C-DE7C64DE0C9B}" type="presOf" srcId="{777C7BFD-AA8D-49F6-924E-B08219729CEB}" destId="{6F1E10CA-993C-439C-8DD6-30789D734FDA}" srcOrd="0" destOrd="0" presId="urn:microsoft.com/office/officeart/2018/2/layout/IconCircleList"/>
    <dgm:cxn modelId="{68FB33F4-EE07-4187-8F6D-5792332CE36A}" srcId="{777C7BFD-AA8D-49F6-924E-B08219729CEB}" destId="{F85BD294-A074-4507-AE75-BFAE3D8FA198}" srcOrd="3" destOrd="0" parTransId="{2D420ED0-F7C5-40C4-BC9D-FBE96C050591}" sibTransId="{D64D6BBE-C562-4B10-97A9-72F5FDE46307}"/>
    <dgm:cxn modelId="{39B5DAFF-9C47-4657-972B-30AF9B7FAFD0}" srcId="{777C7BFD-AA8D-49F6-924E-B08219729CEB}" destId="{CAB4F8B6-14D3-4047-A15C-A39D0CD1EAF8}" srcOrd="1" destOrd="0" parTransId="{1E36C7D6-A4FE-4206-A524-40D1BE01655A}" sibTransId="{EFEBB7E8-2791-4CB2-9E78-95F6B4C26A24}"/>
    <dgm:cxn modelId="{654B79A2-4F7F-4BA6-9476-5CEBAF0099A8}" type="presParOf" srcId="{6F1E10CA-993C-439C-8DD6-30789D734FDA}" destId="{13EB1B76-2B03-40FD-81EA-C09567BD8419}" srcOrd="0" destOrd="0" presId="urn:microsoft.com/office/officeart/2018/2/layout/IconCircleList"/>
    <dgm:cxn modelId="{80845B41-E01F-4ED6-9657-BCE77A7F9E24}" type="presParOf" srcId="{13EB1B76-2B03-40FD-81EA-C09567BD8419}" destId="{5CEF249F-597C-467F-BC15-63014A9F80EA}" srcOrd="0" destOrd="0" presId="urn:microsoft.com/office/officeart/2018/2/layout/IconCircleList"/>
    <dgm:cxn modelId="{B4B0324E-3729-4D5C-901F-6AD1F2C7CAFD}" type="presParOf" srcId="{5CEF249F-597C-467F-BC15-63014A9F80EA}" destId="{89F8BC86-0461-4CB7-922F-24F07C1E32F3}" srcOrd="0" destOrd="0" presId="urn:microsoft.com/office/officeart/2018/2/layout/IconCircleList"/>
    <dgm:cxn modelId="{9F4A7DE1-8C12-4277-88FB-0F5079DB124F}" type="presParOf" srcId="{5CEF249F-597C-467F-BC15-63014A9F80EA}" destId="{68D3B949-704F-49F3-91A4-9892100DF38A}" srcOrd="1" destOrd="0" presId="urn:microsoft.com/office/officeart/2018/2/layout/IconCircleList"/>
    <dgm:cxn modelId="{AD47CFB8-1494-4B95-8418-A61844A5DECE}" type="presParOf" srcId="{5CEF249F-597C-467F-BC15-63014A9F80EA}" destId="{E5C39602-DDCF-47EF-AD65-1E5C1953FD3A}" srcOrd="2" destOrd="0" presId="urn:microsoft.com/office/officeart/2018/2/layout/IconCircleList"/>
    <dgm:cxn modelId="{B72F7DA5-8264-45B8-AA2C-1E954C7C45BA}" type="presParOf" srcId="{5CEF249F-597C-467F-BC15-63014A9F80EA}" destId="{7C89E099-FA00-4537-9F8E-0A6317022E8A}" srcOrd="3" destOrd="0" presId="urn:microsoft.com/office/officeart/2018/2/layout/IconCircleList"/>
    <dgm:cxn modelId="{537A4D57-AF29-43D9-BDA8-14089ABE5816}" type="presParOf" srcId="{13EB1B76-2B03-40FD-81EA-C09567BD8419}" destId="{6E464875-EDEB-471D-B9A0-6A909D0363CD}" srcOrd="1" destOrd="0" presId="urn:microsoft.com/office/officeart/2018/2/layout/IconCircleList"/>
    <dgm:cxn modelId="{3AD459F5-14CA-40F3-B7DB-086B08A79A94}" type="presParOf" srcId="{13EB1B76-2B03-40FD-81EA-C09567BD8419}" destId="{4663BA7B-CE54-4B84-9D44-512986AA116D}" srcOrd="2" destOrd="0" presId="urn:microsoft.com/office/officeart/2018/2/layout/IconCircleList"/>
    <dgm:cxn modelId="{6A7CBBB8-D38D-4479-8366-E1CC839C8421}" type="presParOf" srcId="{4663BA7B-CE54-4B84-9D44-512986AA116D}" destId="{04CB2083-2FAB-4174-B178-8CCFC397FD0B}" srcOrd="0" destOrd="0" presId="urn:microsoft.com/office/officeart/2018/2/layout/IconCircleList"/>
    <dgm:cxn modelId="{3E09833A-C949-4185-AF2C-2290CD1004BE}" type="presParOf" srcId="{4663BA7B-CE54-4B84-9D44-512986AA116D}" destId="{3EB86D76-DA0B-4B9D-948A-8CD8A5665C81}" srcOrd="1" destOrd="0" presId="urn:microsoft.com/office/officeart/2018/2/layout/IconCircleList"/>
    <dgm:cxn modelId="{96092299-0C44-4481-9D81-63B1A45C6FC2}" type="presParOf" srcId="{4663BA7B-CE54-4B84-9D44-512986AA116D}" destId="{C33F098C-2D37-4D6E-9385-D49F5BC28F20}" srcOrd="2" destOrd="0" presId="urn:microsoft.com/office/officeart/2018/2/layout/IconCircleList"/>
    <dgm:cxn modelId="{226AE365-90E4-4B83-82DF-FC8A163A407D}" type="presParOf" srcId="{4663BA7B-CE54-4B84-9D44-512986AA116D}" destId="{4A903F71-E71B-4114-A7D0-AB2ED1D82ED8}" srcOrd="3" destOrd="0" presId="urn:microsoft.com/office/officeart/2018/2/layout/IconCircleList"/>
    <dgm:cxn modelId="{E9DA1E23-6DCD-4207-89EE-5AF5C5FF150A}" type="presParOf" srcId="{13EB1B76-2B03-40FD-81EA-C09567BD8419}" destId="{546BB2DA-14CC-40AB-9E67-EC11ABE28AA2}" srcOrd="3" destOrd="0" presId="urn:microsoft.com/office/officeart/2018/2/layout/IconCircleList"/>
    <dgm:cxn modelId="{D6FC1985-9917-4EC1-BB39-5A32C0074378}" type="presParOf" srcId="{13EB1B76-2B03-40FD-81EA-C09567BD8419}" destId="{73665EB9-F23D-4978-9C26-E0A8915F4225}" srcOrd="4" destOrd="0" presId="urn:microsoft.com/office/officeart/2018/2/layout/IconCircleList"/>
    <dgm:cxn modelId="{005B28C4-36AE-4412-A245-2904038FC979}" type="presParOf" srcId="{73665EB9-F23D-4978-9C26-E0A8915F4225}" destId="{BAAD2CE8-D2AE-42AA-BDF0-5046104185AF}" srcOrd="0" destOrd="0" presId="urn:microsoft.com/office/officeart/2018/2/layout/IconCircleList"/>
    <dgm:cxn modelId="{DE394705-CB71-499D-87F3-15CA6B8E3903}" type="presParOf" srcId="{73665EB9-F23D-4978-9C26-E0A8915F4225}" destId="{30C8BC13-C572-4952-8104-290BFFCB5E1C}" srcOrd="1" destOrd="0" presId="urn:microsoft.com/office/officeart/2018/2/layout/IconCircleList"/>
    <dgm:cxn modelId="{405E57D8-5715-49C7-941E-303E585582A3}" type="presParOf" srcId="{73665EB9-F23D-4978-9C26-E0A8915F4225}" destId="{EF1530E6-9967-4DAA-BB3D-1963E9B3380D}" srcOrd="2" destOrd="0" presId="urn:microsoft.com/office/officeart/2018/2/layout/IconCircleList"/>
    <dgm:cxn modelId="{43DE4E9D-1ABF-4D3C-A117-4FD43C230D97}" type="presParOf" srcId="{73665EB9-F23D-4978-9C26-E0A8915F4225}" destId="{FEB1D5EF-02F5-4A4A-8495-2119010EA334}" srcOrd="3" destOrd="0" presId="urn:microsoft.com/office/officeart/2018/2/layout/IconCircleList"/>
    <dgm:cxn modelId="{FF3970FC-AA41-4912-AD3C-BB49FD45E2C4}" type="presParOf" srcId="{13EB1B76-2B03-40FD-81EA-C09567BD8419}" destId="{542B2403-9C16-46B2-9C89-707EE87D12C7}" srcOrd="5" destOrd="0" presId="urn:microsoft.com/office/officeart/2018/2/layout/IconCircleList"/>
    <dgm:cxn modelId="{40CE7A23-90DE-4B90-B96F-77E8660D574B}" type="presParOf" srcId="{13EB1B76-2B03-40FD-81EA-C09567BD8419}" destId="{A7668266-B567-460C-A0A8-509D4E1AB172}" srcOrd="6" destOrd="0" presId="urn:microsoft.com/office/officeart/2018/2/layout/IconCircleList"/>
    <dgm:cxn modelId="{2DAB8FAC-CF30-42B9-9B6C-EF020270F490}" type="presParOf" srcId="{A7668266-B567-460C-A0A8-509D4E1AB172}" destId="{94C46938-278F-4924-9C15-A0645237AA3A}" srcOrd="0" destOrd="0" presId="urn:microsoft.com/office/officeart/2018/2/layout/IconCircleList"/>
    <dgm:cxn modelId="{264DAE43-AB5B-400E-8DE4-44D917281623}" type="presParOf" srcId="{A7668266-B567-460C-A0A8-509D4E1AB172}" destId="{801FDCCE-FF05-494C-B9AE-4353820AB4EC}" srcOrd="1" destOrd="0" presId="urn:microsoft.com/office/officeart/2018/2/layout/IconCircleList"/>
    <dgm:cxn modelId="{92BFCDB2-BD87-44F6-8829-0B60CA28A955}" type="presParOf" srcId="{A7668266-B567-460C-A0A8-509D4E1AB172}" destId="{B5FBC5C8-A9A6-4008-A239-8CF072A6E161}" srcOrd="2" destOrd="0" presId="urn:microsoft.com/office/officeart/2018/2/layout/IconCircleList"/>
    <dgm:cxn modelId="{435385B7-353A-4FCB-AE8A-B02DD342A552}" type="presParOf" srcId="{A7668266-B567-460C-A0A8-509D4E1AB172}" destId="{3C098945-8204-4E28-88A1-2651BF64713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A9A90D-2511-4368-A8E9-FC9C3E4C2A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81DBF2-2A23-45B9-A975-2276DAA79B87}">
      <dgm:prSet/>
      <dgm:spPr>
        <a:gradFill rotWithShape="0">
          <a:gsLst>
            <a:gs pos="0">
              <a:srgbClr val="FF9953"/>
            </a:gs>
            <a:gs pos="100000">
              <a:srgbClr val="FF6F0D"/>
            </a:gs>
          </a:gsLst>
          <a:lin ang="5400000" scaled="1"/>
        </a:gradFill>
      </dgm:spPr>
      <dgm:t>
        <a:bodyPr/>
        <a:lstStyle/>
        <a:p>
          <a:r>
            <a:rPr lang="en-US"/>
            <a:t>The most pressing economic constraint will be the acquisition of parts that are not only cost effective but also designed for longevity.</a:t>
          </a:r>
        </a:p>
      </dgm:t>
    </dgm:pt>
    <dgm:pt modelId="{04D2CE95-5DD7-46E1-9099-8E0BC56C9ECB}" type="parTrans" cxnId="{2AF4928B-2ECF-4AB5-A110-0944A578F865}">
      <dgm:prSet/>
      <dgm:spPr/>
      <dgm:t>
        <a:bodyPr/>
        <a:lstStyle/>
        <a:p>
          <a:endParaRPr lang="en-US"/>
        </a:p>
      </dgm:t>
    </dgm:pt>
    <dgm:pt modelId="{A0D6F5A7-A451-4E79-A631-EBF24F258503}" type="sibTrans" cxnId="{2AF4928B-2ECF-4AB5-A110-0944A578F865}">
      <dgm:prSet/>
      <dgm:spPr/>
      <dgm:t>
        <a:bodyPr/>
        <a:lstStyle/>
        <a:p>
          <a:endParaRPr lang="en-US"/>
        </a:p>
      </dgm:t>
    </dgm:pt>
    <dgm:pt modelId="{EF54CF05-8263-412D-BF8E-BBEC0AEE19E6}">
      <dgm:prSet/>
      <dgm:spPr>
        <a:gradFill rotWithShape="0">
          <a:gsLst>
            <a:gs pos="0">
              <a:srgbClr val="EBBF67"/>
            </a:gs>
            <a:gs pos="100000">
              <a:srgbClr val="E1A01D"/>
            </a:gs>
          </a:gsLst>
          <a:lin ang="5400000" scaled="1"/>
        </a:gradFill>
      </dgm:spPr>
      <dgm:t>
        <a:bodyPr/>
        <a:lstStyle/>
        <a:p>
          <a:r>
            <a:rPr lang="en-US"/>
            <a:t>The project is also self-financed so some parts may need to be found cheaper or to look for other alternatives for the system. </a:t>
          </a:r>
        </a:p>
      </dgm:t>
    </dgm:pt>
    <dgm:pt modelId="{E762193D-F7D5-4E54-8327-291AEA24B910}" type="parTrans" cxnId="{FE4B1EBD-41CF-4835-AC6D-C571D52316E1}">
      <dgm:prSet/>
      <dgm:spPr/>
      <dgm:t>
        <a:bodyPr/>
        <a:lstStyle/>
        <a:p>
          <a:endParaRPr lang="en-US"/>
        </a:p>
      </dgm:t>
    </dgm:pt>
    <dgm:pt modelId="{B0985649-42E6-4516-AD41-892AC18CBA77}" type="sibTrans" cxnId="{FE4B1EBD-41CF-4835-AC6D-C571D52316E1}">
      <dgm:prSet/>
      <dgm:spPr/>
      <dgm:t>
        <a:bodyPr/>
        <a:lstStyle/>
        <a:p>
          <a:endParaRPr lang="en-US"/>
        </a:p>
      </dgm:t>
    </dgm:pt>
    <dgm:pt modelId="{14DBD54A-B393-481C-BEC6-BD9304A2A70C}">
      <dgm:prSet/>
      <dgm:spPr>
        <a:gradFill rotWithShape="0">
          <a:gsLst>
            <a:gs pos="0">
              <a:schemeClr val="tx1">
                <a:lumMod val="65000"/>
              </a:schemeClr>
            </a:gs>
            <a:gs pos="99000">
              <a:schemeClr val="tx1">
                <a:lumMod val="50000"/>
              </a:schemeClr>
            </a:gs>
          </a:gsLst>
          <a:lin ang="5400000" scaled="1"/>
        </a:gradFill>
      </dgm:spPr>
      <dgm:t>
        <a:bodyPr/>
        <a:lstStyle/>
        <a:p>
          <a:r>
            <a:rPr lang="en-US"/>
            <a:t>A general shortage of circuit boards in the United States which drastically lowers the number of boards that can be realistically used.</a:t>
          </a:r>
        </a:p>
      </dgm:t>
    </dgm:pt>
    <dgm:pt modelId="{BC4CE132-E306-4930-8BCD-E20D2BF519B7}" type="parTrans" cxnId="{F168E1BB-073E-4F20-87E8-93A4BD39A443}">
      <dgm:prSet/>
      <dgm:spPr/>
      <dgm:t>
        <a:bodyPr/>
        <a:lstStyle/>
        <a:p>
          <a:endParaRPr lang="en-US"/>
        </a:p>
      </dgm:t>
    </dgm:pt>
    <dgm:pt modelId="{BC7FE720-E6D4-4FB9-BF24-9E9167B5EA58}" type="sibTrans" cxnId="{F168E1BB-073E-4F20-87E8-93A4BD39A443}">
      <dgm:prSet/>
      <dgm:spPr/>
      <dgm:t>
        <a:bodyPr/>
        <a:lstStyle/>
        <a:p>
          <a:endParaRPr lang="en-US"/>
        </a:p>
      </dgm:t>
    </dgm:pt>
    <dgm:pt modelId="{37961C43-D2FC-4172-88FE-9ECF83278702}" type="pres">
      <dgm:prSet presAssocID="{ADA9A90D-2511-4368-A8E9-FC9C3E4C2A78}" presName="linear" presStyleCnt="0">
        <dgm:presLayoutVars>
          <dgm:animLvl val="lvl"/>
          <dgm:resizeHandles val="exact"/>
        </dgm:presLayoutVars>
      </dgm:prSet>
      <dgm:spPr/>
    </dgm:pt>
    <dgm:pt modelId="{D7E83D01-C0A9-427F-9EE3-9A67D0A811AE}" type="pres">
      <dgm:prSet presAssocID="{8E81DBF2-2A23-45B9-A975-2276DAA79B87}" presName="parentText" presStyleLbl="node1" presStyleIdx="0" presStyleCnt="3">
        <dgm:presLayoutVars>
          <dgm:chMax val="0"/>
          <dgm:bulletEnabled val="1"/>
        </dgm:presLayoutVars>
      </dgm:prSet>
      <dgm:spPr/>
    </dgm:pt>
    <dgm:pt modelId="{7E49CCAF-93C0-457A-A812-1FA6E69DBC40}" type="pres">
      <dgm:prSet presAssocID="{A0D6F5A7-A451-4E79-A631-EBF24F258503}" presName="spacer" presStyleCnt="0"/>
      <dgm:spPr/>
    </dgm:pt>
    <dgm:pt modelId="{E85E2872-E475-42AD-A222-CDBE27A38BD8}" type="pres">
      <dgm:prSet presAssocID="{EF54CF05-8263-412D-BF8E-BBEC0AEE19E6}" presName="parentText" presStyleLbl="node1" presStyleIdx="1" presStyleCnt="3">
        <dgm:presLayoutVars>
          <dgm:chMax val="0"/>
          <dgm:bulletEnabled val="1"/>
        </dgm:presLayoutVars>
      </dgm:prSet>
      <dgm:spPr/>
    </dgm:pt>
    <dgm:pt modelId="{54E02005-614C-4F5E-B53A-5C72C894E8DC}" type="pres">
      <dgm:prSet presAssocID="{B0985649-42E6-4516-AD41-892AC18CBA77}" presName="spacer" presStyleCnt="0"/>
      <dgm:spPr/>
    </dgm:pt>
    <dgm:pt modelId="{A1151B58-313E-4F10-8FB2-68C6A65F81B7}" type="pres">
      <dgm:prSet presAssocID="{14DBD54A-B393-481C-BEC6-BD9304A2A70C}" presName="parentText" presStyleLbl="node1" presStyleIdx="2" presStyleCnt="3">
        <dgm:presLayoutVars>
          <dgm:chMax val="0"/>
          <dgm:bulletEnabled val="1"/>
        </dgm:presLayoutVars>
      </dgm:prSet>
      <dgm:spPr/>
    </dgm:pt>
  </dgm:ptLst>
  <dgm:cxnLst>
    <dgm:cxn modelId="{8FE29B6C-E28B-41AE-9238-7ECE31109561}" type="presOf" srcId="{14DBD54A-B393-481C-BEC6-BD9304A2A70C}" destId="{A1151B58-313E-4F10-8FB2-68C6A65F81B7}" srcOrd="0" destOrd="0" presId="urn:microsoft.com/office/officeart/2005/8/layout/vList2"/>
    <dgm:cxn modelId="{2AF4928B-2ECF-4AB5-A110-0944A578F865}" srcId="{ADA9A90D-2511-4368-A8E9-FC9C3E4C2A78}" destId="{8E81DBF2-2A23-45B9-A975-2276DAA79B87}" srcOrd="0" destOrd="0" parTransId="{04D2CE95-5DD7-46E1-9099-8E0BC56C9ECB}" sibTransId="{A0D6F5A7-A451-4E79-A631-EBF24F258503}"/>
    <dgm:cxn modelId="{45B5A5B0-4EF1-4582-B153-B755F582B8E9}" type="presOf" srcId="{8E81DBF2-2A23-45B9-A975-2276DAA79B87}" destId="{D7E83D01-C0A9-427F-9EE3-9A67D0A811AE}" srcOrd="0" destOrd="0" presId="urn:microsoft.com/office/officeart/2005/8/layout/vList2"/>
    <dgm:cxn modelId="{F168E1BB-073E-4F20-87E8-93A4BD39A443}" srcId="{ADA9A90D-2511-4368-A8E9-FC9C3E4C2A78}" destId="{14DBD54A-B393-481C-BEC6-BD9304A2A70C}" srcOrd="2" destOrd="0" parTransId="{BC4CE132-E306-4930-8BCD-E20D2BF519B7}" sibTransId="{BC7FE720-E6D4-4FB9-BF24-9E9167B5EA58}"/>
    <dgm:cxn modelId="{FE4B1EBD-41CF-4835-AC6D-C571D52316E1}" srcId="{ADA9A90D-2511-4368-A8E9-FC9C3E4C2A78}" destId="{EF54CF05-8263-412D-BF8E-BBEC0AEE19E6}" srcOrd="1" destOrd="0" parTransId="{E762193D-F7D5-4E54-8327-291AEA24B910}" sibTransId="{B0985649-42E6-4516-AD41-892AC18CBA77}"/>
    <dgm:cxn modelId="{2840F5C2-10B0-4F2B-A0F7-6A7B33A46C5A}" type="presOf" srcId="{ADA9A90D-2511-4368-A8E9-FC9C3E4C2A78}" destId="{37961C43-D2FC-4172-88FE-9ECF83278702}" srcOrd="0" destOrd="0" presId="urn:microsoft.com/office/officeart/2005/8/layout/vList2"/>
    <dgm:cxn modelId="{9377A8DB-6C5E-4F57-8487-4E2B1EAA6894}" type="presOf" srcId="{EF54CF05-8263-412D-BF8E-BBEC0AEE19E6}" destId="{E85E2872-E475-42AD-A222-CDBE27A38BD8}" srcOrd="0" destOrd="0" presId="urn:microsoft.com/office/officeart/2005/8/layout/vList2"/>
    <dgm:cxn modelId="{7EDA9129-83C0-4B74-9F91-FEDA59D1824D}" type="presParOf" srcId="{37961C43-D2FC-4172-88FE-9ECF83278702}" destId="{D7E83D01-C0A9-427F-9EE3-9A67D0A811AE}" srcOrd="0" destOrd="0" presId="urn:microsoft.com/office/officeart/2005/8/layout/vList2"/>
    <dgm:cxn modelId="{1D0AE823-3042-490B-8F48-6C27A4506C35}" type="presParOf" srcId="{37961C43-D2FC-4172-88FE-9ECF83278702}" destId="{7E49CCAF-93C0-457A-A812-1FA6E69DBC40}" srcOrd="1" destOrd="0" presId="urn:microsoft.com/office/officeart/2005/8/layout/vList2"/>
    <dgm:cxn modelId="{E48F2C98-C418-4381-865B-400B44997401}" type="presParOf" srcId="{37961C43-D2FC-4172-88FE-9ECF83278702}" destId="{E85E2872-E475-42AD-A222-CDBE27A38BD8}" srcOrd="2" destOrd="0" presId="urn:microsoft.com/office/officeart/2005/8/layout/vList2"/>
    <dgm:cxn modelId="{225C1DFE-2856-44DB-8C7C-AFEB30186544}" type="presParOf" srcId="{37961C43-D2FC-4172-88FE-9ECF83278702}" destId="{54E02005-614C-4F5E-B53A-5C72C894E8DC}" srcOrd="3" destOrd="0" presId="urn:microsoft.com/office/officeart/2005/8/layout/vList2"/>
    <dgm:cxn modelId="{284CDA2F-ED88-405D-8494-4517DC272A55}" type="presParOf" srcId="{37961C43-D2FC-4172-88FE-9ECF83278702}" destId="{A1151B58-313E-4F10-8FB2-68C6A65F81B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989CA7-59E2-4416-A8D5-495CA39DF9DC}"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577B616E-92D9-4003-A74A-6E6167571B6F}">
      <dgm:prSet/>
      <dgm:spPr/>
      <dgm:t>
        <a:bodyPr/>
        <a:lstStyle/>
        <a:p>
          <a:r>
            <a:rPr lang="en-US"/>
            <a:t>Having Multiple Chips on a single board, may cause some minor inconveniences/complications when attempting to program them.</a:t>
          </a:r>
        </a:p>
      </dgm:t>
    </dgm:pt>
    <dgm:pt modelId="{586C1814-4304-4E7C-8B4F-FBB2B62E3F26}" type="parTrans" cxnId="{52C4B17F-05EF-453A-AA22-DAAFD2F6D13B}">
      <dgm:prSet/>
      <dgm:spPr/>
      <dgm:t>
        <a:bodyPr/>
        <a:lstStyle/>
        <a:p>
          <a:endParaRPr lang="en-US"/>
        </a:p>
      </dgm:t>
    </dgm:pt>
    <dgm:pt modelId="{369B1535-3E3A-4A04-915F-6D1ED0E62C95}" type="sibTrans" cxnId="{52C4B17F-05EF-453A-AA22-DAAFD2F6D13B}">
      <dgm:prSet/>
      <dgm:spPr/>
      <dgm:t>
        <a:bodyPr/>
        <a:lstStyle/>
        <a:p>
          <a:endParaRPr lang="en-US"/>
        </a:p>
      </dgm:t>
    </dgm:pt>
    <dgm:pt modelId="{26BCFD57-2D3A-4554-B8A9-B55A665C9852}">
      <dgm:prSet/>
      <dgm:spPr/>
      <dgm:t>
        <a:bodyPr/>
        <a:lstStyle/>
        <a:p>
          <a:r>
            <a:rPr lang="en-US"/>
            <a:t>We need voltage regulators to ensure that all the components are getting their recommended voltage levels, this will ensure that components won’t cause a surge in our system.</a:t>
          </a:r>
        </a:p>
      </dgm:t>
    </dgm:pt>
    <dgm:pt modelId="{A83FCD49-9B33-42CD-B908-57133D8AA880}" type="parTrans" cxnId="{66A5E5B7-FBCC-4755-B51A-CA5348FCB9A4}">
      <dgm:prSet/>
      <dgm:spPr/>
      <dgm:t>
        <a:bodyPr/>
        <a:lstStyle/>
        <a:p>
          <a:endParaRPr lang="en-US"/>
        </a:p>
      </dgm:t>
    </dgm:pt>
    <dgm:pt modelId="{828DAFD9-82E5-4951-A16E-C9778714F649}" type="sibTrans" cxnId="{66A5E5B7-FBCC-4755-B51A-CA5348FCB9A4}">
      <dgm:prSet/>
      <dgm:spPr/>
      <dgm:t>
        <a:bodyPr/>
        <a:lstStyle/>
        <a:p>
          <a:endParaRPr lang="en-US"/>
        </a:p>
      </dgm:t>
    </dgm:pt>
    <dgm:pt modelId="{64A7B0C5-F96F-4F48-9936-1EEC0AF3998B}">
      <dgm:prSet/>
      <dgm:spPr/>
      <dgm:t>
        <a:bodyPr/>
        <a:lstStyle/>
        <a:p>
          <a:r>
            <a:rPr lang="en-US"/>
            <a:t>Two components with different voltage requirements may cause problems during transmission of data which required us to implement logic-level converters.</a:t>
          </a:r>
        </a:p>
      </dgm:t>
    </dgm:pt>
    <dgm:pt modelId="{E016594D-061D-4AC1-9D53-74E87DC042FE}" type="parTrans" cxnId="{B874EF15-DBC1-4C68-901A-A839B22AF250}">
      <dgm:prSet/>
      <dgm:spPr/>
      <dgm:t>
        <a:bodyPr/>
        <a:lstStyle/>
        <a:p>
          <a:endParaRPr lang="en-US"/>
        </a:p>
      </dgm:t>
    </dgm:pt>
    <dgm:pt modelId="{FCA0D9BE-2A8E-4B10-ACA2-9DA055FC52F9}" type="sibTrans" cxnId="{B874EF15-DBC1-4C68-901A-A839B22AF250}">
      <dgm:prSet/>
      <dgm:spPr/>
      <dgm:t>
        <a:bodyPr/>
        <a:lstStyle/>
        <a:p>
          <a:endParaRPr lang="en-US"/>
        </a:p>
      </dgm:t>
    </dgm:pt>
    <dgm:pt modelId="{6A018DD0-1749-4594-AE58-B1DE2886290D}">
      <dgm:prSet/>
      <dgm:spPr/>
      <dgm:t>
        <a:bodyPr/>
        <a:lstStyle/>
        <a:p>
          <a:r>
            <a:rPr lang="en-US"/>
            <a:t>When uploading images to a database, we have decided to convert images to Base64 in order to overcome the issue of storage capacity when uploading a PNG or JPEG.</a:t>
          </a:r>
        </a:p>
      </dgm:t>
    </dgm:pt>
    <dgm:pt modelId="{EACB49E9-89D5-4398-9D31-28E4890AEE83}" type="parTrans" cxnId="{61BA9648-7D0F-4905-BA0C-209A15DC2267}">
      <dgm:prSet/>
      <dgm:spPr/>
      <dgm:t>
        <a:bodyPr/>
        <a:lstStyle/>
        <a:p>
          <a:endParaRPr lang="en-US"/>
        </a:p>
      </dgm:t>
    </dgm:pt>
    <dgm:pt modelId="{E1C66F1D-D854-41BC-B5BE-1A2569EE13C0}" type="sibTrans" cxnId="{61BA9648-7D0F-4905-BA0C-209A15DC2267}">
      <dgm:prSet/>
      <dgm:spPr/>
      <dgm:t>
        <a:bodyPr/>
        <a:lstStyle/>
        <a:p>
          <a:endParaRPr lang="en-US"/>
        </a:p>
      </dgm:t>
    </dgm:pt>
    <dgm:pt modelId="{BDB9B523-D131-4631-91A0-BB2945F29703}" type="pres">
      <dgm:prSet presAssocID="{32989CA7-59E2-4416-A8D5-495CA39DF9DC}" presName="linear" presStyleCnt="0">
        <dgm:presLayoutVars>
          <dgm:animLvl val="lvl"/>
          <dgm:resizeHandles val="exact"/>
        </dgm:presLayoutVars>
      </dgm:prSet>
      <dgm:spPr/>
    </dgm:pt>
    <dgm:pt modelId="{7C324D70-425B-4936-9C20-044E023BC1B5}" type="pres">
      <dgm:prSet presAssocID="{577B616E-92D9-4003-A74A-6E6167571B6F}" presName="parentText" presStyleLbl="node1" presStyleIdx="0" presStyleCnt="4">
        <dgm:presLayoutVars>
          <dgm:chMax val="0"/>
          <dgm:bulletEnabled val="1"/>
        </dgm:presLayoutVars>
      </dgm:prSet>
      <dgm:spPr/>
    </dgm:pt>
    <dgm:pt modelId="{3C89F33B-1A98-42FD-B73E-C6E523E2010B}" type="pres">
      <dgm:prSet presAssocID="{369B1535-3E3A-4A04-915F-6D1ED0E62C95}" presName="spacer" presStyleCnt="0"/>
      <dgm:spPr/>
    </dgm:pt>
    <dgm:pt modelId="{51118240-0B53-4320-8F6C-5D0557780A61}" type="pres">
      <dgm:prSet presAssocID="{26BCFD57-2D3A-4554-B8A9-B55A665C9852}" presName="parentText" presStyleLbl="node1" presStyleIdx="1" presStyleCnt="4">
        <dgm:presLayoutVars>
          <dgm:chMax val="0"/>
          <dgm:bulletEnabled val="1"/>
        </dgm:presLayoutVars>
      </dgm:prSet>
      <dgm:spPr/>
    </dgm:pt>
    <dgm:pt modelId="{479E2CA3-FBA5-4719-B573-C594D949D01F}" type="pres">
      <dgm:prSet presAssocID="{828DAFD9-82E5-4951-A16E-C9778714F649}" presName="spacer" presStyleCnt="0"/>
      <dgm:spPr/>
    </dgm:pt>
    <dgm:pt modelId="{D1030FA8-DC7D-4AC2-98CF-5121B5CC3365}" type="pres">
      <dgm:prSet presAssocID="{64A7B0C5-F96F-4F48-9936-1EEC0AF3998B}" presName="parentText" presStyleLbl="node1" presStyleIdx="2" presStyleCnt="4">
        <dgm:presLayoutVars>
          <dgm:chMax val="0"/>
          <dgm:bulletEnabled val="1"/>
        </dgm:presLayoutVars>
      </dgm:prSet>
      <dgm:spPr/>
    </dgm:pt>
    <dgm:pt modelId="{380FFF35-E4EF-438F-AAB7-852855CF487F}" type="pres">
      <dgm:prSet presAssocID="{FCA0D9BE-2A8E-4B10-ACA2-9DA055FC52F9}" presName="spacer" presStyleCnt="0"/>
      <dgm:spPr/>
    </dgm:pt>
    <dgm:pt modelId="{76754C38-CC3B-4198-85F2-4D12B3E9B62E}" type="pres">
      <dgm:prSet presAssocID="{6A018DD0-1749-4594-AE58-B1DE2886290D}" presName="parentText" presStyleLbl="node1" presStyleIdx="3" presStyleCnt="4">
        <dgm:presLayoutVars>
          <dgm:chMax val="0"/>
          <dgm:bulletEnabled val="1"/>
        </dgm:presLayoutVars>
      </dgm:prSet>
      <dgm:spPr/>
    </dgm:pt>
  </dgm:ptLst>
  <dgm:cxnLst>
    <dgm:cxn modelId="{B874EF15-DBC1-4C68-901A-A839B22AF250}" srcId="{32989CA7-59E2-4416-A8D5-495CA39DF9DC}" destId="{64A7B0C5-F96F-4F48-9936-1EEC0AF3998B}" srcOrd="2" destOrd="0" parTransId="{E016594D-061D-4AC1-9D53-74E87DC042FE}" sibTransId="{FCA0D9BE-2A8E-4B10-ACA2-9DA055FC52F9}"/>
    <dgm:cxn modelId="{E6FD5F48-9F2F-46AC-AA09-BBF3325E8CBF}" type="presOf" srcId="{577B616E-92D9-4003-A74A-6E6167571B6F}" destId="{7C324D70-425B-4936-9C20-044E023BC1B5}" srcOrd="0" destOrd="0" presId="urn:microsoft.com/office/officeart/2005/8/layout/vList2"/>
    <dgm:cxn modelId="{61BA9648-7D0F-4905-BA0C-209A15DC2267}" srcId="{32989CA7-59E2-4416-A8D5-495CA39DF9DC}" destId="{6A018DD0-1749-4594-AE58-B1DE2886290D}" srcOrd="3" destOrd="0" parTransId="{EACB49E9-89D5-4398-9D31-28E4890AEE83}" sibTransId="{E1C66F1D-D854-41BC-B5BE-1A2569EE13C0}"/>
    <dgm:cxn modelId="{A3983A4E-DB1C-4600-84F0-94D9469228C9}" type="presOf" srcId="{6A018DD0-1749-4594-AE58-B1DE2886290D}" destId="{76754C38-CC3B-4198-85F2-4D12B3E9B62E}" srcOrd="0" destOrd="0" presId="urn:microsoft.com/office/officeart/2005/8/layout/vList2"/>
    <dgm:cxn modelId="{52C4B17F-05EF-453A-AA22-DAAFD2F6D13B}" srcId="{32989CA7-59E2-4416-A8D5-495CA39DF9DC}" destId="{577B616E-92D9-4003-A74A-6E6167571B6F}" srcOrd="0" destOrd="0" parTransId="{586C1814-4304-4E7C-8B4F-FBB2B62E3F26}" sibTransId="{369B1535-3E3A-4A04-915F-6D1ED0E62C95}"/>
    <dgm:cxn modelId="{66A5E5B7-FBCC-4755-B51A-CA5348FCB9A4}" srcId="{32989CA7-59E2-4416-A8D5-495CA39DF9DC}" destId="{26BCFD57-2D3A-4554-B8A9-B55A665C9852}" srcOrd="1" destOrd="0" parTransId="{A83FCD49-9B33-42CD-B908-57133D8AA880}" sibTransId="{828DAFD9-82E5-4951-A16E-C9778714F649}"/>
    <dgm:cxn modelId="{89E617C5-4190-458C-AB81-BBF21938A9E0}" type="presOf" srcId="{64A7B0C5-F96F-4F48-9936-1EEC0AF3998B}" destId="{D1030FA8-DC7D-4AC2-98CF-5121B5CC3365}" srcOrd="0" destOrd="0" presId="urn:microsoft.com/office/officeart/2005/8/layout/vList2"/>
    <dgm:cxn modelId="{712327C7-1E87-459D-9B90-795D98FA2D6F}" type="presOf" srcId="{32989CA7-59E2-4416-A8D5-495CA39DF9DC}" destId="{BDB9B523-D131-4631-91A0-BB2945F29703}" srcOrd="0" destOrd="0" presId="urn:microsoft.com/office/officeart/2005/8/layout/vList2"/>
    <dgm:cxn modelId="{5BA670D4-5219-415E-A964-4ABDF7BF646D}" type="presOf" srcId="{26BCFD57-2D3A-4554-B8A9-B55A665C9852}" destId="{51118240-0B53-4320-8F6C-5D0557780A61}" srcOrd="0" destOrd="0" presId="urn:microsoft.com/office/officeart/2005/8/layout/vList2"/>
    <dgm:cxn modelId="{92CF81BC-E3C0-45DF-B848-476D6BCC7CE2}" type="presParOf" srcId="{BDB9B523-D131-4631-91A0-BB2945F29703}" destId="{7C324D70-425B-4936-9C20-044E023BC1B5}" srcOrd="0" destOrd="0" presId="urn:microsoft.com/office/officeart/2005/8/layout/vList2"/>
    <dgm:cxn modelId="{9374EA2F-84CA-401A-AFE5-88B7433E51B6}" type="presParOf" srcId="{BDB9B523-D131-4631-91A0-BB2945F29703}" destId="{3C89F33B-1A98-42FD-B73E-C6E523E2010B}" srcOrd="1" destOrd="0" presId="urn:microsoft.com/office/officeart/2005/8/layout/vList2"/>
    <dgm:cxn modelId="{25B616B6-7795-424A-BB07-DF46A54E2B77}" type="presParOf" srcId="{BDB9B523-D131-4631-91A0-BB2945F29703}" destId="{51118240-0B53-4320-8F6C-5D0557780A61}" srcOrd="2" destOrd="0" presId="urn:microsoft.com/office/officeart/2005/8/layout/vList2"/>
    <dgm:cxn modelId="{EF8A48EE-D109-444B-9DA6-6E3295DB6F06}" type="presParOf" srcId="{BDB9B523-D131-4631-91A0-BB2945F29703}" destId="{479E2CA3-FBA5-4719-B573-C594D949D01F}" srcOrd="3" destOrd="0" presId="urn:microsoft.com/office/officeart/2005/8/layout/vList2"/>
    <dgm:cxn modelId="{3840B0C7-42D1-4B3E-8C18-D24587AC2C53}" type="presParOf" srcId="{BDB9B523-D131-4631-91A0-BB2945F29703}" destId="{D1030FA8-DC7D-4AC2-98CF-5121B5CC3365}" srcOrd="4" destOrd="0" presId="urn:microsoft.com/office/officeart/2005/8/layout/vList2"/>
    <dgm:cxn modelId="{049FB57B-534B-47C7-8654-D52F1D017D90}" type="presParOf" srcId="{BDB9B523-D131-4631-91A0-BB2945F29703}" destId="{380FFF35-E4EF-438F-AAB7-852855CF487F}" srcOrd="5" destOrd="0" presId="urn:microsoft.com/office/officeart/2005/8/layout/vList2"/>
    <dgm:cxn modelId="{7573932C-2147-48FE-A451-92599DFA7C55}" type="presParOf" srcId="{BDB9B523-D131-4631-91A0-BB2945F29703}" destId="{76754C38-CC3B-4198-85F2-4D12B3E9B62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4474A-09F6-4C7E-9E31-404685C7CFA8}">
      <dsp:nvSpPr>
        <dsp:cNvPr id="0" name=""/>
        <dsp:cNvSpPr/>
      </dsp:nvSpPr>
      <dsp:spPr>
        <a:xfrm>
          <a:off x="1087338" y="935"/>
          <a:ext cx="2416038" cy="1449623"/>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Providing safety and security to homeowners.</a:t>
          </a:r>
        </a:p>
      </dsp:txBody>
      <dsp:txXfrm>
        <a:off x="1087338" y="935"/>
        <a:ext cx="2416038" cy="1449623"/>
      </dsp:txXfrm>
    </dsp:sp>
    <dsp:sp modelId="{59C0FE37-0DAA-4495-9E45-4FC31E3836A9}">
      <dsp:nvSpPr>
        <dsp:cNvPr id="0" name=""/>
        <dsp:cNvSpPr/>
      </dsp:nvSpPr>
      <dsp:spPr>
        <a:xfrm>
          <a:off x="3744980" y="935"/>
          <a:ext cx="2416038" cy="1449623"/>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Utilizing the app, the homeowner would be able to unlock the door from anywhere as well as designate keys.</a:t>
          </a:r>
        </a:p>
      </dsp:txBody>
      <dsp:txXfrm>
        <a:off x="3744980" y="935"/>
        <a:ext cx="2416038" cy="1449623"/>
      </dsp:txXfrm>
    </dsp:sp>
    <dsp:sp modelId="{D346878E-DA5F-462B-BAA7-CCBEDAE39C32}">
      <dsp:nvSpPr>
        <dsp:cNvPr id="0" name=""/>
        <dsp:cNvSpPr/>
      </dsp:nvSpPr>
      <dsp:spPr>
        <a:xfrm>
          <a:off x="6402623" y="935"/>
          <a:ext cx="2416038" cy="1449623"/>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Provide a security feature that will use facial recognition to detect who is at the homeowner’s door.</a:t>
          </a:r>
        </a:p>
      </dsp:txBody>
      <dsp:txXfrm>
        <a:off x="6402623" y="935"/>
        <a:ext cx="2416038" cy="1449623"/>
      </dsp:txXfrm>
    </dsp:sp>
    <dsp:sp modelId="{603BE0E8-9EDA-4E07-99E4-DCA12276F40A}">
      <dsp:nvSpPr>
        <dsp:cNvPr id="0" name=""/>
        <dsp:cNvSpPr/>
      </dsp:nvSpPr>
      <dsp:spPr>
        <a:xfrm>
          <a:off x="2416159" y="1692162"/>
          <a:ext cx="2416038" cy="1449623"/>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Similar products in the market offer minimal features and remain expensive.</a:t>
          </a:r>
        </a:p>
      </dsp:txBody>
      <dsp:txXfrm>
        <a:off x="2416159" y="1692162"/>
        <a:ext cx="2416038" cy="1449623"/>
      </dsp:txXfrm>
    </dsp:sp>
    <dsp:sp modelId="{C7232524-472D-438D-B121-35FD09E4B0E2}">
      <dsp:nvSpPr>
        <dsp:cNvPr id="0" name=""/>
        <dsp:cNvSpPr/>
      </dsp:nvSpPr>
      <dsp:spPr>
        <a:xfrm>
          <a:off x="5073801" y="1692162"/>
          <a:ext cx="2416038" cy="1449623"/>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To apply Computer Vision and App development from our Computer Engineering Experience to a project.</a:t>
          </a:r>
        </a:p>
      </dsp:txBody>
      <dsp:txXfrm>
        <a:off x="5073801" y="1692162"/>
        <a:ext cx="2416038" cy="1449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8BC86-0461-4CB7-922F-24F07C1E32F3}">
      <dsp:nvSpPr>
        <dsp:cNvPr id="0" name=""/>
        <dsp:cNvSpPr/>
      </dsp:nvSpPr>
      <dsp:spPr>
        <a:xfrm>
          <a:off x="108989" y="21654"/>
          <a:ext cx="1282575" cy="12825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3B949-704F-49F3-91A4-9892100DF38A}">
      <dsp:nvSpPr>
        <dsp:cNvPr id="0" name=""/>
        <dsp:cNvSpPr/>
      </dsp:nvSpPr>
      <dsp:spPr>
        <a:xfrm>
          <a:off x="378329" y="290994"/>
          <a:ext cx="743893" cy="7438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89E099-FA00-4537-9F8E-0A6317022E8A}">
      <dsp:nvSpPr>
        <dsp:cNvPr id="0" name=""/>
        <dsp:cNvSpPr/>
      </dsp:nvSpPr>
      <dsp:spPr>
        <a:xfrm>
          <a:off x="1666401" y="21654"/>
          <a:ext cx="3023212" cy="12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Our smart lock should contain a secure system that provides multiple forms of authentication/security</a:t>
          </a:r>
        </a:p>
      </dsp:txBody>
      <dsp:txXfrm>
        <a:off x="1666401" y="21654"/>
        <a:ext cx="3023212" cy="1282575"/>
      </dsp:txXfrm>
    </dsp:sp>
    <dsp:sp modelId="{04CB2083-2FAB-4174-B178-8CCFC397FD0B}">
      <dsp:nvSpPr>
        <dsp:cNvPr id="0" name=""/>
        <dsp:cNvSpPr/>
      </dsp:nvSpPr>
      <dsp:spPr>
        <a:xfrm>
          <a:off x="5216385" y="21654"/>
          <a:ext cx="1282575" cy="12825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86D76-DA0B-4B9D-948A-8CD8A5665C81}">
      <dsp:nvSpPr>
        <dsp:cNvPr id="0" name=""/>
        <dsp:cNvSpPr/>
      </dsp:nvSpPr>
      <dsp:spPr>
        <a:xfrm>
          <a:off x="5485726" y="290994"/>
          <a:ext cx="743893" cy="7438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903F71-E71B-4114-A7D0-AB2ED1D82ED8}">
      <dsp:nvSpPr>
        <dsp:cNvPr id="0" name=""/>
        <dsp:cNvSpPr/>
      </dsp:nvSpPr>
      <dsp:spPr>
        <a:xfrm>
          <a:off x="6773798" y="21654"/>
          <a:ext cx="3023212" cy="12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Our app will allow the homeowner to approve access to people at the door without them having too physically be there</a:t>
          </a:r>
        </a:p>
      </dsp:txBody>
      <dsp:txXfrm>
        <a:off x="6773798" y="21654"/>
        <a:ext cx="3023212" cy="1282575"/>
      </dsp:txXfrm>
    </dsp:sp>
    <dsp:sp modelId="{BAAD2CE8-D2AE-42AA-BDF0-5046104185AF}">
      <dsp:nvSpPr>
        <dsp:cNvPr id="0" name=""/>
        <dsp:cNvSpPr/>
      </dsp:nvSpPr>
      <dsp:spPr>
        <a:xfrm>
          <a:off x="108989" y="1838491"/>
          <a:ext cx="1282575" cy="12825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8BC13-C572-4952-8104-290BFFCB5E1C}">
      <dsp:nvSpPr>
        <dsp:cNvPr id="0" name=""/>
        <dsp:cNvSpPr/>
      </dsp:nvSpPr>
      <dsp:spPr>
        <a:xfrm>
          <a:off x="378329" y="2107832"/>
          <a:ext cx="743893" cy="7438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B1D5EF-02F5-4A4A-8495-2119010EA334}">
      <dsp:nvSpPr>
        <dsp:cNvPr id="0" name=""/>
        <dsp:cNvSpPr/>
      </dsp:nvSpPr>
      <dsp:spPr>
        <a:xfrm>
          <a:off x="1666401" y="1838491"/>
          <a:ext cx="3023212" cy="12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Our smart lock should be affordable and competitive with other smart locks</a:t>
          </a:r>
        </a:p>
      </dsp:txBody>
      <dsp:txXfrm>
        <a:off x="1666401" y="1838491"/>
        <a:ext cx="3023212" cy="1282575"/>
      </dsp:txXfrm>
    </dsp:sp>
    <dsp:sp modelId="{94C46938-278F-4924-9C15-A0645237AA3A}">
      <dsp:nvSpPr>
        <dsp:cNvPr id="0" name=""/>
        <dsp:cNvSpPr/>
      </dsp:nvSpPr>
      <dsp:spPr>
        <a:xfrm>
          <a:off x="5216385" y="1838491"/>
          <a:ext cx="1282575" cy="12825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1FDCCE-FF05-494C-B9AE-4353820AB4EC}">
      <dsp:nvSpPr>
        <dsp:cNvPr id="0" name=""/>
        <dsp:cNvSpPr/>
      </dsp:nvSpPr>
      <dsp:spPr>
        <a:xfrm>
          <a:off x="5485726" y="2107832"/>
          <a:ext cx="743893" cy="7438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098945-8204-4E28-88A1-2651BF64713D}">
      <dsp:nvSpPr>
        <dsp:cNvPr id="0" name=""/>
        <dsp:cNvSpPr/>
      </dsp:nvSpPr>
      <dsp:spPr>
        <a:xfrm>
          <a:off x="6773798" y="1838491"/>
          <a:ext cx="3023212" cy="128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Our functionality and features of the app and lock should be seamless and easy to understand.</a:t>
          </a:r>
        </a:p>
      </dsp:txBody>
      <dsp:txXfrm>
        <a:off x="6773798" y="1838491"/>
        <a:ext cx="3023212" cy="1282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83D01-C0A9-427F-9EE3-9A67D0A811AE}">
      <dsp:nvSpPr>
        <dsp:cNvPr id="0" name=""/>
        <dsp:cNvSpPr/>
      </dsp:nvSpPr>
      <dsp:spPr>
        <a:xfrm>
          <a:off x="0" y="64164"/>
          <a:ext cx="5751237" cy="1482572"/>
        </a:xfrm>
        <a:prstGeom prst="roundRect">
          <a:avLst/>
        </a:prstGeom>
        <a:gradFill rotWithShape="0">
          <a:gsLst>
            <a:gs pos="0">
              <a:srgbClr val="FF9953"/>
            </a:gs>
            <a:gs pos="100000">
              <a:srgbClr val="FF6F0D"/>
            </a:gs>
          </a:gsLst>
          <a:lin ang="5400000" scaled="1"/>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most pressing economic constraint will be the acquisition of parts that are not only cost effective but also designed for longevity.</a:t>
          </a:r>
        </a:p>
      </dsp:txBody>
      <dsp:txXfrm>
        <a:off x="72373" y="136537"/>
        <a:ext cx="5606491" cy="1337826"/>
      </dsp:txXfrm>
    </dsp:sp>
    <dsp:sp modelId="{E85E2872-E475-42AD-A222-CDBE27A38BD8}">
      <dsp:nvSpPr>
        <dsp:cNvPr id="0" name=""/>
        <dsp:cNvSpPr/>
      </dsp:nvSpPr>
      <dsp:spPr>
        <a:xfrm>
          <a:off x="0" y="1612977"/>
          <a:ext cx="5751237" cy="1482572"/>
        </a:xfrm>
        <a:prstGeom prst="roundRect">
          <a:avLst/>
        </a:prstGeom>
        <a:gradFill rotWithShape="0">
          <a:gsLst>
            <a:gs pos="0">
              <a:srgbClr val="EBBF67"/>
            </a:gs>
            <a:gs pos="100000">
              <a:srgbClr val="E1A01D"/>
            </a:gs>
          </a:gsLst>
          <a:lin ang="5400000" scaled="1"/>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project is also self-financed so some parts may need to be found cheaper or to look for other alternatives for the system. </a:t>
          </a:r>
        </a:p>
      </dsp:txBody>
      <dsp:txXfrm>
        <a:off x="72373" y="1685350"/>
        <a:ext cx="5606491" cy="1337826"/>
      </dsp:txXfrm>
    </dsp:sp>
    <dsp:sp modelId="{A1151B58-313E-4F10-8FB2-68C6A65F81B7}">
      <dsp:nvSpPr>
        <dsp:cNvPr id="0" name=""/>
        <dsp:cNvSpPr/>
      </dsp:nvSpPr>
      <dsp:spPr>
        <a:xfrm>
          <a:off x="0" y="3161790"/>
          <a:ext cx="5751237" cy="1482572"/>
        </a:xfrm>
        <a:prstGeom prst="roundRect">
          <a:avLst/>
        </a:prstGeom>
        <a:gradFill rotWithShape="0">
          <a:gsLst>
            <a:gs pos="0">
              <a:schemeClr val="tx1">
                <a:lumMod val="65000"/>
              </a:schemeClr>
            </a:gs>
            <a:gs pos="99000">
              <a:schemeClr val="tx1">
                <a:lumMod val="50000"/>
              </a:schemeClr>
            </a:gs>
          </a:gsLst>
          <a:lin ang="5400000" scaled="1"/>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 general shortage of circuit boards in the United States which drastically lowers the number of boards that can be realistically used.</a:t>
          </a:r>
        </a:p>
      </dsp:txBody>
      <dsp:txXfrm>
        <a:off x="72373" y="3234163"/>
        <a:ext cx="5606491" cy="1337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24D70-425B-4936-9C20-044E023BC1B5}">
      <dsp:nvSpPr>
        <dsp:cNvPr id="0" name=""/>
        <dsp:cNvSpPr/>
      </dsp:nvSpPr>
      <dsp:spPr>
        <a:xfrm>
          <a:off x="0" y="233655"/>
          <a:ext cx="9906000" cy="725400"/>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Having Multiple Chips on a single board, may cause some minor inconveniences/complications when attempting to program them.</a:t>
          </a:r>
        </a:p>
      </dsp:txBody>
      <dsp:txXfrm>
        <a:off x="35411" y="269066"/>
        <a:ext cx="9835178" cy="654578"/>
      </dsp:txXfrm>
    </dsp:sp>
    <dsp:sp modelId="{51118240-0B53-4320-8F6C-5D0557780A61}">
      <dsp:nvSpPr>
        <dsp:cNvPr id="0" name=""/>
        <dsp:cNvSpPr/>
      </dsp:nvSpPr>
      <dsp:spPr>
        <a:xfrm>
          <a:off x="0" y="1016656"/>
          <a:ext cx="9906000" cy="725400"/>
        </a:xfrm>
        <a:prstGeom prst="roundRect">
          <a:avLst/>
        </a:prstGeom>
        <a:gradFill rotWithShape="0">
          <a:gsLst>
            <a:gs pos="0">
              <a:schemeClr val="accent2">
                <a:hueOff val="434186"/>
                <a:satOff val="-25472"/>
                <a:lumOff val="588"/>
                <a:alphaOff val="0"/>
                <a:tint val="94000"/>
                <a:satMod val="105000"/>
                <a:lumMod val="102000"/>
              </a:schemeClr>
            </a:gs>
            <a:gs pos="100000">
              <a:schemeClr val="accent2">
                <a:hueOff val="434186"/>
                <a:satOff val="-25472"/>
                <a:lumOff val="588"/>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We need voltage regulators to ensure that all the components are getting their recommended voltage levels, this will ensure that components won’t cause a surge in our system.</a:t>
          </a:r>
        </a:p>
      </dsp:txBody>
      <dsp:txXfrm>
        <a:off x="35411" y="1052067"/>
        <a:ext cx="9835178" cy="654578"/>
      </dsp:txXfrm>
    </dsp:sp>
    <dsp:sp modelId="{D1030FA8-DC7D-4AC2-98CF-5121B5CC3365}">
      <dsp:nvSpPr>
        <dsp:cNvPr id="0" name=""/>
        <dsp:cNvSpPr/>
      </dsp:nvSpPr>
      <dsp:spPr>
        <a:xfrm>
          <a:off x="0" y="1799656"/>
          <a:ext cx="9906000" cy="725400"/>
        </a:xfrm>
        <a:prstGeom prst="roundRect">
          <a:avLst/>
        </a:prstGeom>
        <a:gradFill rotWithShape="0">
          <a:gsLst>
            <a:gs pos="0">
              <a:schemeClr val="accent2">
                <a:hueOff val="868371"/>
                <a:satOff val="-50943"/>
                <a:lumOff val="1176"/>
                <a:alphaOff val="0"/>
                <a:tint val="94000"/>
                <a:satMod val="105000"/>
                <a:lumMod val="102000"/>
              </a:schemeClr>
            </a:gs>
            <a:gs pos="100000">
              <a:schemeClr val="accent2">
                <a:hueOff val="868371"/>
                <a:satOff val="-50943"/>
                <a:lumOff val="1176"/>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Two components with different voltage requirements may cause problems during transmission of data which required us to implement logic-level converters.</a:t>
          </a:r>
        </a:p>
      </dsp:txBody>
      <dsp:txXfrm>
        <a:off x="35411" y="1835067"/>
        <a:ext cx="9835178" cy="654578"/>
      </dsp:txXfrm>
    </dsp:sp>
    <dsp:sp modelId="{76754C38-CC3B-4198-85F2-4D12B3E9B62E}">
      <dsp:nvSpPr>
        <dsp:cNvPr id="0" name=""/>
        <dsp:cNvSpPr/>
      </dsp:nvSpPr>
      <dsp:spPr>
        <a:xfrm>
          <a:off x="0" y="2582656"/>
          <a:ext cx="9906000" cy="725400"/>
        </a:xfrm>
        <a:prstGeom prst="roundRect">
          <a:avLst/>
        </a:prstGeom>
        <a:gradFill rotWithShape="0">
          <a:gsLst>
            <a:gs pos="0">
              <a:schemeClr val="accent2">
                <a:hueOff val="1302557"/>
                <a:satOff val="-76415"/>
                <a:lumOff val="1764"/>
                <a:alphaOff val="0"/>
                <a:tint val="94000"/>
                <a:satMod val="105000"/>
                <a:lumMod val="102000"/>
              </a:schemeClr>
            </a:gs>
            <a:gs pos="100000">
              <a:schemeClr val="accent2">
                <a:hueOff val="1302557"/>
                <a:satOff val="-76415"/>
                <a:lumOff val="1764"/>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When uploading images to a database, we have decided to convert images to Base64 in order to overcome the issue of storage capacity when uploading a PNG or JPEG.</a:t>
          </a:r>
        </a:p>
      </dsp:txBody>
      <dsp:txXfrm>
        <a:off x="35411" y="2618067"/>
        <a:ext cx="9835178" cy="6545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B57F3-6BE7-4F06-AA83-520CD6F82139}" type="datetimeFigureOut">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6A885-774E-4117-9DC3-E0714229CEA8}" type="slidenum">
              <a:t>‹#›</a:t>
            </a:fld>
            <a:endParaRPr lang="en-US"/>
          </a:p>
        </p:txBody>
      </p:sp>
    </p:spTree>
    <p:extLst>
      <p:ext uri="{BB962C8B-B14F-4D97-AF65-F5344CB8AC3E}">
        <p14:creationId xmlns:p14="http://schemas.microsoft.com/office/powerpoint/2010/main" val="220412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1</a:t>
            </a:fld>
            <a:endParaRPr lang="en-US"/>
          </a:p>
        </p:txBody>
      </p:sp>
    </p:spTree>
    <p:extLst>
      <p:ext uri="{BB962C8B-B14F-4D97-AF65-F5344CB8AC3E}">
        <p14:creationId xmlns:p14="http://schemas.microsoft.com/office/powerpoint/2010/main" val="2569229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146A885-774E-4117-9DC3-E0714229CEA8}" type="slidenum">
              <a:rPr lang="en-US"/>
              <a:t>15</a:t>
            </a:fld>
            <a:endParaRPr lang="en-US"/>
          </a:p>
        </p:txBody>
      </p:sp>
    </p:spTree>
    <p:extLst>
      <p:ext uri="{BB962C8B-B14F-4D97-AF65-F5344CB8AC3E}">
        <p14:creationId xmlns:p14="http://schemas.microsoft.com/office/powerpoint/2010/main" val="2386093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a:t>16</a:t>
            </a:fld>
            <a:endParaRPr lang="en-US"/>
          </a:p>
        </p:txBody>
      </p:sp>
    </p:spTree>
    <p:extLst>
      <p:ext uri="{BB962C8B-B14F-4D97-AF65-F5344CB8AC3E}">
        <p14:creationId xmlns:p14="http://schemas.microsoft.com/office/powerpoint/2010/main" val="2292814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18</a:t>
            </a:fld>
            <a:endParaRPr lang="en-US"/>
          </a:p>
        </p:txBody>
      </p:sp>
    </p:spTree>
    <p:extLst>
      <p:ext uri="{BB962C8B-B14F-4D97-AF65-F5344CB8AC3E}">
        <p14:creationId xmlns:p14="http://schemas.microsoft.com/office/powerpoint/2010/main" val="4115079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19</a:t>
            </a:fld>
            <a:endParaRPr lang="en-US"/>
          </a:p>
        </p:txBody>
      </p:sp>
    </p:spTree>
    <p:extLst>
      <p:ext uri="{BB962C8B-B14F-4D97-AF65-F5344CB8AC3E}">
        <p14:creationId xmlns:p14="http://schemas.microsoft.com/office/powerpoint/2010/main" val="3261636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20</a:t>
            </a:fld>
            <a:endParaRPr lang="en-US"/>
          </a:p>
        </p:txBody>
      </p:sp>
    </p:spTree>
    <p:extLst>
      <p:ext uri="{BB962C8B-B14F-4D97-AF65-F5344CB8AC3E}">
        <p14:creationId xmlns:p14="http://schemas.microsoft.com/office/powerpoint/2010/main" val="3221446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fingerprint sensor will be used fingerprint recognition as another tier of security on the lock. The selection came down to the AS608 Optical fingerprint sensor and the ID809 capacitive fingerprint sensor.</a:t>
            </a:r>
            <a:r>
              <a:rPr lang="en-US" sz="1800">
                <a:effectLst/>
                <a:latin typeface="Arial" panose="020B0604020202020204" pitchFamily="34" charset="0"/>
                <a:ea typeface="minorBidi"/>
                <a:cs typeface="Cambria Math" panose="02040503050406030204" pitchFamily="18" charset="0"/>
              </a:rPr>
              <a:t> We have decided to go with the AS608 Optical fingerprint sensor. While the ID809 is cheaper and similar to the AS608, the AS608 has three times the storage, a faster search time, and the rectangular size will be able to make better use of space for component layout in our custom enclosure. </a:t>
            </a:r>
            <a:endParaRPr lang="en-US" sz="1800">
              <a:effectLst/>
              <a:latin typeface="Arial" panose="020B0604020202020204" pitchFamily="34" charset="0"/>
              <a:ea typeface="minorBidi"/>
              <a:cs typeface="minorBidi"/>
            </a:endParaRPr>
          </a:p>
          <a:p>
            <a:endParaRPr lang="en-US"/>
          </a:p>
        </p:txBody>
      </p:sp>
      <p:sp>
        <p:nvSpPr>
          <p:cNvPr id="4" name="Slide Number Placeholder 3"/>
          <p:cNvSpPr>
            <a:spLocks noGrp="1"/>
          </p:cNvSpPr>
          <p:nvPr>
            <p:ph type="sldNum" sz="quarter" idx="5"/>
          </p:nvPr>
        </p:nvSpPr>
        <p:spPr/>
        <p:txBody>
          <a:bodyPr/>
          <a:lstStyle/>
          <a:p>
            <a:fld id="{E146A885-774E-4117-9DC3-E0714229CEA8}" type="slidenum">
              <a:rPr lang="en-US" smtClean="0"/>
              <a:t>21</a:t>
            </a:fld>
            <a:endParaRPr lang="en-US"/>
          </a:p>
        </p:txBody>
      </p:sp>
    </p:spTree>
    <p:extLst>
      <p:ext uri="{BB962C8B-B14F-4D97-AF65-F5344CB8AC3E}">
        <p14:creationId xmlns:p14="http://schemas.microsoft.com/office/powerpoint/2010/main" val="1171011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22</a:t>
            </a:fld>
            <a:endParaRPr lang="en-US"/>
          </a:p>
        </p:txBody>
      </p:sp>
    </p:spTree>
    <p:extLst>
      <p:ext uri="{BB962C8B-B14F-4D97-AF65-F5344CB8AC3E}">
        <p14:creationId xmlns:p14="http://schemas.microsoft.com/office/powerpoint/2010/main" val="3074818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23</a:t>
            </a:fld>
            <a:endParaRPr lang="en-US"/>
          </a:p>
        </p:txBody>
      </p:sp>
    </p:spTree>
    <p:extLst>
      <p:ext uri="{BB962C8B-B14F-4D97-AF65-F5344CB8AC3E}">
        <p14:creationId xmlns:p14="http://schemas.microsoft.com/office/powerpoint/2010/main" val="140745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24</a:t>
            </a:fld>
            <a:endParaRPr lang="en-US"/>
          </a:p>
        </p:txBody>
      </p:sp>
    </p:spTree>
    <p:extLst>
      <p:ext uri="{BB962C8B-B14F-4D97-AF65-F5344CB8AC3E}">
        <p14:creationId xmlns:p14="http://schemas.microsoft.com/office/powerpoint/2010/main" val="3245660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25</a:t>
            </a:fld>
            <a:endParaRPr lang="en-US"/>
          </a:p>
        </p:txBody>
      </p:sp>
    </p:spTree>
    <p:extLst>
      <p:ext uri="{BB962C8B-B14F-4D97-AF65-F5344CB8AC3E}">
        <p14:creationId xmlns:p14="http://schemas.microsoft.com/office/powerpoint/2010/main" val="1213577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2</a:t>
            </a:fld>
            <a:endParaRPr lang="en-US"/>
          </a:p>
        </p:txBody>
      </p:sp>
    </p:spTree>
    <p:extLst>
      <p:ext uri="{BB962C8B-B14F-4D97-AF65-F5344CB8AC3E}">
        <p14:creationId xmlns:p14="http://schemas.microsoft.com/office/powerpoint/2010/main" val="2320685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26</a:t>
            </a:fld>
            <a:endParaRPr lang="en-US"/>
          </a:p>
        </p:txBody>
      </p:sp>
    </p:spTree>
    <p:extLst>
      <p:ext uri="{BB962C8B-B14F-4D97-AF65-F5344CB8AC3E}">
        <p14:creationId xmlns:p14="http://schemas.microsoft.com/office/powerpoint/2010/main" val="1146991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27</a:t>
            </a:fld>
            <a:endParaRPr lang="en-US"/>
          </a:p>
        </p:txBody>
      </p:sp>
    </p:spTree>
    <p:extLst>
      <p:ext uri="{BB962C8B-B14F-4D97-AF65-F5344CB8AC3E}">
        <p14:creationId xmlns:p14="http://schemas.microsoft.com/office/powerpoint/2010/main" val="1429819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28</a:t>
            </a:fld>
            <a:endParaRPr lang="en-US"/>
          </a:p>
        </p:txBody>
      </p:sp>
    </p:spTree>
    <p:extLst>
      <p:ext uri="{BB962C8B-B14F-4D97-AF65-F5344CB8AC3E}">
        <p14:creationId xmlns:p14="http://schemas.microsoft.com/office/powerpoint/2010/main" val="1846232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29</a:t>
            </a:fld>
            <a:endParaRPr lang="en-US"/>
          </a:p>
        </p:txBody>
      </p:sp>
    </p:spTree>
    <p:extLst>
      <p:ext uri="{BB962C8B-B14F-4D97-AF65-F5344CB8AC3E}">
        <p14:creationId xmlns:p14="http://schemas.microsoft.com/office/powerpoint/2010/main" val="2487860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30</a:t>
            </a:fld>
            <a:endParaRPr lang="en-US"/>
          </a:p>
        </p:txBody>
      </p:sp>
    </p:spTree>
    <p:extLst>
      <p:ext uri="{BB962C8B-B14F-4D97-AF65-F5344CB8AC3E}">
        <p14:creationId xmlns:p14="http://schemas.microsoft.com/office/powerpoint/2010/main" val="2760749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31</a:t>
            </a:fld>
            <a:endParaRPr lang="en-US"/>
          </a:p>
        </p:txBody>
      </p:sp>
    </p:spTree>
    <p:extLst>
      <p:ext uri="{BB962C8B-B14F-4D97-AF65-F5344CB8AC3E}">
        <p14:creationId xmlns:p14="http://schemas.microsoft.com/office/powerpoint/2010/main" val="3510321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36</a:t>
            </a:fld>
            <a:endParaRPr lang="en-US"/>
          </a:p>
        </p:txBody>
      </p:sp>
    </p:spTree>
    <p:extLst>
      <p:ext uri="{BB962C8B-B14F-4D97-AF65-F5344CB8AC3E}">
        <p14:creationId xmlns:p14="http://schemas.microsoft.com/office/powerpoint/2010/main" val="2381488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37</a:t>
            </a:fld>
            <a:endParaRPr lang="en-US"/>
          </a:p>
        </p:txBody>
      </p:sp>
    </p:spTree>
    <p:extLst>
      <p:ext uri="{BB962C8B-B14F-4D97-AF65-F5344CB8AC3E}">
        <p14:creationId xmlns:p14="http://schemas.microsoft.com/office/powerpoint/2010/main" val="3003240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38</a:t>
            </a:fld>
            <a:endParaRPr lang="en-US"/>
          </a:p>
        </p:txBody>
      </p:sp>
    </p:spTree>
    <p:extLst>
      <p:ext uri="{BB962C8B-B14F-4D97-AF65-F5344CB8AC3E}">
        <p14:creationId xmlns:p14="http://schemas.microsoft.com/office/powerpoint/2010/main" val="783530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39</a:t>
            </a:fld>
            <a:endParaRPr lang="en-US"/>
          </a:p>
        </p:txBody>
      </p:sp>
    </p:spTree>
    <p:extLst>
      <p:ext uri="{BB962C8B-B14F-4D97-AF65-F5344CB8AC3E}">
        <p14:creationId xmlns:p14="http://schemas.microsoft.com/office/powerpoint/2010/main" val="335876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3</a:t>
            </a:fld>
            <a:endParaRPr lang="en-US"/>
          </a:p>
        </p:txBody>
      </p:sp>
    </p:spTree>
    <p:extLst>
      <p:ext uri="{BB962C8B-B14F-4D97-AF65-F5344CB8AC3E}">
        <p14:creationId xmlns:p14="http://schemas.microsoft.com/office/powerpoint/2010/main" val="2278206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46A885-774E-4117-9DC3-E0714229CEA8}" type="slidenum">
              <a:rPr lang="en-US" smtClean="0"/>
              <a:t>40</a:t>
            </a:fld>
            <a:endParaRPr lang="en-US"/>
          </a:p>
        </p:txBody>
      </p:sp>
    </p:spTree>
    <p:extLst>
      <p:ext uri="{BB962C8B-B14F-4D97-AF65-F5344CB8AC3E}">
        <p14:creationId xmlns:p14="http://schemas.microsoft.com/office/powerpoint/2010/main" val="132129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146A885-774E-4117-9DC3-E0714229CEA8}" type="slidenum">
              <a:rPr lang="en-US"/>
              <a:t>9</a:t>
            </a:fld>
            <a:endParaRPr lang="en-US"/>
          </a:p>
        </p:txBody>
      </p:sp>
    </p:spTree>
    <p:extLst>
      <p:ext uri="{BB962C8B-B14F-4D97-AF65-F5344CB8AC3E}">
        <p14:creationId xmlns:p14="http://schemas.microsoft.com/office/powerpoint/2010/main" val="60785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146A885-774E-4117-9DC3-E0714229CEA8}" type="slidenum">
              <a:rPr lang="en-US"/>
              <a:t>10</a:t>
            </a:fld>
            <a:endParaRPr lang="en-US"/>
          </a:p>
        </p:txBody>
      </p:sp>
    </p:spTree>
    <p:extLst>
      <p:ext uri="{BB962C8B-B14F-4D97-AF65-F5344CB8AC3E}">
        <p14:creationId xmlns:p14="http://schemas.microsoft.com/office/powerpoint/2010/main" val="424128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146A885-774E-4117-9DC3-E0714229CEA8}" type="slidenum">
              <a:rPr lang="en-US"/>
              <a:t>11</a:t>
            </a:fld>
            <a:endParaRPr lang="en-US"/>
          </a:p>
        </p:txBody>
      </p:sp>
    </p:spTree>
    <p:extLst>
      <p:ext uri="{BB962C8B-B14F-4D97-AF65-F5344CB8AC3E}">
        <p14:creationId xmlns:p14="http://schemas.microsoft.com/office/powerpoint/2010/main" val="347810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000"/>
              </a:spcBef>
            </a:pPr>
            <a:endParaRPr lang="en-US" dirty="0">
              <a:cs typeface="Calibri"/>
            </a:endParaRPr>
          </a:p>
        </p:txBody>
      </p:sp>
      <p:sp>
        <p:nvSpPr>
          <p:cNvPr id="4" name="Slide Number Placeholder 3"/>
          <p:cNvSpPr>
            <a:spLocks noGrp="1"/>
          </p:cNvSpPr>
          <p:nvPr>
            <p:ph type="sldNum" sz="quarter" idx="5"/>
          </p:nvPr>
        </p:nvSpPr>
        <p:spPr/>
        <p:txBody>
          <a:bodyPr/>
          <a:lstStyle/>
          <a:p>
            <a:fld id="{E146A885-774E-4117-9DC3-E0714229CEA8}" type="slidenum">
              <a:rPr lang="en-US"/>
              <a:t>12</a:t>
            </a:fld>
            <a:endParaRPr lang="en-US"/>
          </a:p>
        </p:txBody>
      </p:sp>
    </p:spTree>
    <p:extLst>
      <p:ext uri="{BB962C8B-B14F-4D97-AF65-F5344CB8AC3E}">
        <p14:creationId xmlns:p14="http://schemas.microsoft.com/office/powerpoint/2010/main" val="228363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000"/>
              </a:spcBef>
            </a:pPr>
            <a:endParaRPr lang="en-US" dirty="0">
              <a:cs typeface="Calibri"/>
            </a:endParaRPr>
          </a:p>
        </p:txBody>
      </p:sp>
      <p:sp>
        <p:nvSpPr>
          <p:cNvPr id="4" name="Slide Number Placeholder 3"/>
          <p:cNvSpPr>
            <a:spLocks noGrp="1"/>
          </p:cNvSpPr>
          <p:nvPr>
            <p:ph type="sldNum" sz="quarter" idx="5"/>
          </p:nvPr>
        </p:nvSpPr>
        <p:spPr/>
        <p:txBody>
          <a:bodyPr/>
          <a:lstStyle/>
          <a:p>
            <a:fld id="{E146A885-774E-4117-9DC3-E0714229CEA8}" type="slidenum">
              <a:rPr lang="en-US"/>
              <a:t>13</a:t>
            </a:fld>
            <a:endParaRPr lang="en-US"/>
          </a:p>
        </p:txBody>
      </p:sp>
    </p:spTree>
    <p:extLst>
      <p:ext uri="{BB962C8B-B14F-4D97-AF65-F5344CB8AC3E}">
        <p14:creationId xmlns:p14="http://schemas.microsoft.com/office/powerpoint/2010/main" val="2426423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146A885-774E-4117-9DC3-E0714229CEA8}" type="slidenum">
              <a:rPr lang="en-US"/>
              <a:t>14</a:t>
            </a:fld>
            <a:endParaRPr lang="en-US"/>
          </a:p>
        </p:txBody>
      </p:sp>
    </p:spTree>
    <p:extLst>
      <p:ext uri="{BB962C8B-B14F-4D97-AF65-F5344CB8AC3E}">
        <p14:creationId xmlns:p14="http://schemas.microsoft.com/office/powerpoint/2010/main" val="2870385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BD91DF75-6E66-47A7-8057-DE4C9B6C2C38}" type="datetimeFigureOut">
              <a:rPr lang="en-US" smtClean="0"/>
              <a:t>2/24/2022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1338671232"/>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91DF75-6E66-47A7-8057-DE4C9B6C2C38}"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85360693"/>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91DF75-6E66-47A7-8057-DE4C9B6C2C38}"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3469784498"/>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91DF75-6E66-47A7-8057-DE4C9B6C2C38}"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25F12-9C25-4F4A-90B4-138EA5AC2EFA}"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501177845"/>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91DF75-6E66-47A7-8057-DE4C9B6C2C38}"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1452901694"/>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91DF75-6E66-47A7-8057-DE4C9B6C2C38}"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3779504588"/>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D91DF75-6E66-47A7-8057-DE4C9B6C2C38}"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1986954688"/>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1DF75-6E66-47A7-8057-DE4C9B6C2C38}"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1120603822"/>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1DF75-6E66-47A7-8057-DE4C9B6C2C38}"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739316343"/>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91DF75-6E66-47A7-8057-DE4C9B6C2C38}"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1311030747"/>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91DF75-6E66-47A7-8057-DE4C9B6C2C38}"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3723821238"/>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91DF75-6E66-47A7-8057-DE4C9B6C2C38}"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80555435"/>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91DF75-6E66-47A7-8057-DE4C9B6C2C38}"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2346912541"/>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91DF75-6E66-47A7-8057-DE4C9B6C2C38}"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967057644"/>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1DF75-6E66-47A7-8057-DE4C9B6C2C38}"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3242578968"/>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91DF75-6E66-47A7-8057-DE4C9B6C2C38}"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397274295"/>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91DF75-6E66-47A7-8057-DE4C9B6C2C38}"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25F12-9C25-4F4A-90B4-138EA5AC2EFA}" type="slidenum">
              <a:rPr lang="en-US" smtClean="0"/>
              <a:t>‹#›</a:t>
            </a:fld>
            <a:endParaRPr lang="en-US"/>
          </a:p>
        </p:txBody>
      </p:sp>
    </p:spTree>
    <p:extLst>
      <p:ext uri="{BB962C8B-B14F-4D97-AF65-F5344CB8AC3E}">
        <p14:creationId xmlns:p14="http://schemas.microsoft.com/office/powerpoint/2010/main" val="95631848"/>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8221A"/>
            </a:gs>
            <a:gs pos="100000">
              <a:schemeClr val="bg2">
                <a:shade val="92000"/>
                <a:hueMod val="104000"/>
                <a:satMod val="140000"/>
                <a:lumMod val="68000"/>
              </a:schemeClr>
            </a:gs>
          </a:gsLst>
          <a:lin ang="5040000" scaled="0"/>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91DF75-6E66-47A7-8057-DE4C9B6C2C38}" type="datetimeFigureOut">
              <a:rPr lang="en-US" smtClean="0"/>
              <a:t>2/24/2022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AB25F12-9C25-4F4A-90B4-138EA5AC2EFA}" type="slidenum">
              <a:rPr lang="en-US" smtClean="0"/>
              <a:t>‹#›</a:t>
            </a:fld>
            <a:endParaRPr lang="en-US"/>
          </a:p>
        </p:txBody>
      </p:sp>
    </p:spTree>
    <p:extLst>
      <p:ext uri="{BB962C8B-B14F-4D97-AF65-F5344CB8AC3E}">
        <p14:creationId xmlns:p14="http://schemas.microsoft.com/office/powerpoint/2010/main" val="3145459311"/>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mc:AlternateContent xmlns:mc="http://schemas.openxmlformats.org/markup-compatibility/2006">
    <mc:Choice xmlns:p14="http://schemas.microsoft.com/office/powerpoint/2010/main" Requires="p14">
      <p:transition p14:dur="0" advTm="0"/>
    </mc:Choice>
    <mc:Fallback>
      <p:transition advTm="0"/>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9">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1"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3"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4"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5"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6"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7"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8"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9"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0"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1"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2"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3"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4"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5"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6"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7"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8"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9"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0"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1"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2"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3"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4"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5"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6"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7"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8"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9"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40"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1"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2"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3"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4"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5"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6"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7"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8"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9"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0"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5"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52"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7"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4"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5"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6"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7"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8"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9"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0"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1"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2"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3"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4"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pic>
        <p:nvPicPr>
          <p:cNvPr id="69"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sp>
        <p:nvSpPr>
          <p:cNvPr id="2" name="Title 1">
            <a:extLst>
              <a:ext uri="{FF2B5EF4-FFF2-40B4-BE49-F238E27FC236}">
                <a16:creationId xmlns:a16="http://schemas.microsoft.com/office/drawing/2014/main" id="{15C42BF6-BFC6-4CE2-8EE9-AB313CAE0B16}"/>
              </a:ext>
            </a:extLst>
          </p:cNvPr>
          <p:cNvSpPr>
            <a:spLocks noGrp="1"/>
          </p:cNvSpPr>
          <p:nvPr>
            <p:ph type="ctrTitle"/>
          </p:nvPr>
        </p:nvSpPr>
        <p:spPr>
          <a:xfrm>
            <a:off x="2043113" y="1122363"/>
            <a:ext cx="4527929" cy="4287836"/>
          </a:xfrm>
        </p:spPr>
        <p:txBody>
          <a:bodyPr anchor="ctr">
            <a:normAutofit/>
          </a:bodyPr>
          <a:lstStyle/>
          <a:p>
            <a:pPr algn="r"/>
            <a:r>
              <a:rPr lang="en-US" sz="6000" dirty="0"/>
              <a:t>SMOCK Lock</a:t>
            </a:r>
          </a:p>
        </p:txBody>
      </p:sp>
      <p:sp>
        <p:nvSpPr>
          <p:cNvPr id="3" name="Subtitle 2">
            <a:extLst>
              <a:ext uri="{FF2B5EF4-FFF2-40B4-BE49-F238E27FC236}">
                <a16:creationId xmlns:a16="http://schemas.microsoft.com/office/drawing/2014/main" id="{A00341FC-711E-4939-9195-4FE74D192E77}"/>
              </a:ext>
            </a:extLst>
          </p:cNvPr>
          <p:cNvSpPr>
            <a:spLocks noGrp="1"/>
          </p:cNvSpPr>
          <p:nvPr>
            <p:ph type="subTitle" idx="1"/>
          </p:nvPr>
        </p:nvSpPr>
        <p:spPr>
          <a:xfrm>
            <a:off x="7851631" y="1122363"/>
            <a:ext cx="2816368" cy="4287834"/>
          </a:xfrm>
        </p:spPr>
        <p:txBody>
          <a:bodyPr anchor="ctr">
            <a:normAutofit/>
          </a:bodyPr>
          <a:lstStyle/>
          <a:p>
            <a:r>
              <a:rPr lang="en-US" sz="2400" dirty="0">
                <a:solidFill>
                  <a:schemeClr val="tx1"/>
                </a:solidFill>
              </a:rPr>
              <a:t>Group 39</a:t>
            </a:r>
          </a:p>
          <a:p>
            <a:r>
              <a:rPr lang="en-US" sz="2400" dirty="0">
                <a:solidFill>
                  <a:schemeClr val="tx1"/>
                </a:solidFill>
              </a:rPr>
              <a:t>Kenneth McDonald</a:t>
            </a:r>
          </a:p>
          <a:p>
            <a:r>
              <a:rPr lang="en-US" sz="2400" dirty="0">
                <a:solidFill>
                  <a:schemeClr val="tx1"/>
                </a:solidFill>
              </a:rPr>
              <a:t>Gabriel Couto</a:t>
            </a:r>
          </a:p>
          <a:p>
            <a:r>
              <a:rPr lang="en-US" sz="2400" dirty="0">
                <a:solidFill>
                  <a:schemeClr val="tx1"/>
                </a:solidFill>
              </a:rPr>
              <a:t>Eric Sayegh</a:t>
            </a:r>
          </a:p>
          <a:p>
            <a:r>
              <a:rPr lang="en-US" sz="2400" dirty="0">
                <a:solidFill>
                  <a:schemeClr val="tx1"/>
                </a:solidFill>
              </a:rPr>
              <a:t>Matthew Navarro</a:t>
            </a:r>
          </a:p>
        </p:txBody>
      </p:sp>
      <p:cxnSp>
        <p:nvCxnSpPr>
          <p:cNvPr id="70" name="Straight Connector 67">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480340"/>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AB07-1CFE-485D-B17C-A82D143C8909}"/>
              </a:ext>
            </a:extLst>
          </p:cNvPr>
          <p:cNvSpPr>
            <a:spLocks noGrp="1"/>
          </p:cNvSpPr>
          <p:nvPr>
            <p:ph type="title"/>
          </p:nvPr>
        </p:nvSpPr>
        <p:spPr>
          <a:xfrm>
            <a:off x="1143001" y="364550"/>
            <a:ext cx="9905998" cy="1478570"/>
          </a:xfrm>
        </p:spPr>
        <p:txBody>
          <a:bodyPr>
            <a:normAutofit/>
          </a:bodyPr>
          <a:lstStyle/>
          <a:p>
            <a:r>
              <a:rPr lang="en-US"/>
              <a:t>Facial Recognition</a:t>
            </a:r>
          </a:p>
        </p:txBody>
      </p:sp>
      <p:sp>
        <p:nvSpPr>
          <p:cNvPr id="3" name="Content Placeholder 2">
            <a:extLst>
              <a:ext uri="{FF2B5EF4-FFF2-40B4-BE49-F238E27FC236}">
                <a16:creationId xmlns:a16="http://schemas.microsoft.com/office/drawing/2014/main" id="{92AC7780-A368-402E-A4F6-4D8105D3369A}"/>
              </a:ext>
            </a:extLst>
          </p:cNvPr>
          <p:cNvSpPr>
            <a:spLocks noGrp="1"/>
          </p:cNvSpPr>
          <p:nvPr>
            <p:ph idx="1"/>
          </p:nvPr>
        </p:nvSpPr>
        <p:spPr>
          <a:xfrm>
            <a:off x="878867" y="2026111"/>
            <a:ext cx="9546426" cy="1915531"/>
          </a:xfrm>
        </p:spPr>
        <p:txBody>
          <a:bodyPr vert="horz" lIns="91440" tIns="45720" rIns="91440" bIns="45720" rtlCol="0" anchor="t">
            <a:normAutofit/>
          </a:bodyPr>
          <a:lstStyle/>
          <a:p>
            <a:pPr marL="0" indent="0">
              <a:buNone/>
            </a:pPr>
            <a:r>
              <a:rPr lang="en-US" sz="2000"/>
              <a:t>Facial recognition is conducted by capturing an image with the ESP32-CAM on the lock, then sending the facial image through an http request to one of our APIs. This API will run a script that conducts facial recognition against the facial images stored in the database. The API will return whether authentication was successful or not to the lock.</a:t>
            </a:r>
            <a:endParaRPr lang="en-US"/>
          </a:p>
          <a:p>
            <a:endParaRPr lang="en-US" sz="2000"/>
          </a:p>
          <a:p>
            <a:endParaRPr lang="en-US" sz="2000"/>
          </a:p>
        </p:txBody>
      </p:sp>
      <p:pic>
        <p:nvPicPr>
          <p:cNvPr id="4" name="Picture 4">
            <a:extLst>
              <a:ext uri="{FF2B5EF4-FFF2-40B4-BE49-F238E27FC236}">
                <a16:creationId xmlns:a16="http://schemas.microsoft.com/office/drawing/2014/main" id="{8701A69A-E017-43F3-8EF0-994A056F7185}"/>
              </a:ext>
            </a:extLst>
          </p:cNvPr>
          <p:cNvPicPr>
            <a:picLocks noChangeAspect="1"/>
          </p:cNvPicPr>
          <p:nvPr/>
        </p:nvPicPr>
        <p:blipFill rotWithShape="1">
          <a:blip r:embed="rId3"/>
          <a:srcRect t="18748" b="12068"/>
          <a:stretch/>
        </p:blipFill>
        <p:spPr>
          <a:xfrm>
            <a:off x="1994741" y="3870664"/>
            <a:ext cx="8202518" cy="249020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751611104"/>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A707-A992-4A4F-BEFF-E2609D35B3F3}"/>
              </a:ext>
            </a:extLst>
          </p:cNvPr>
          <p:cNvSpPr>
            <a:spLocks noGrp="1"/>
          </p:cNvSpPr>
          <p:nvPr>
            <p:ph type="title"/>
          </p:nvPr>
        </p:nvSpPr>
        <p:spPr>
          <a:xfrm>
            <a:off x="5128643" y="618518"/>
            <a:ext cx="6188402" cy="1478570"/>
          </a:xfrm>
        </p:spPr>
        <p:txBody>
          <a:bodyPr>
            <a:normAutofit/>
          </a:bodyPr>
          <a:lstStyle/>
          <a:p>
            <a:r>
              <a:rPr lang="en-US"/>
              <a:t>Mobile Application</a:t>
            </a:r>
          </a:p>
        </p:txBody>
      </p:sp>
      <p:sp>
        <p:nvSpPr>
          <p:cNvPr id="3" name="Content Placeholder 2">
            <a:extLst>
              <a:ext uri="{FF2B5EF4-FFF2-40B4-BE49-F238E27FC236}">
                <a16:creationId xmlns:a16="http://schemas.microsoft.com/office/drawing/2014/main" id="{94D0C782-93BF-46EC-999D-F9C8A5AC54D3}"/>
              </a:ext>
            </a:extLst>
          </p:cNvPr>
          <p:cNvSpPr>
            <a:spLocks noGrp="1"/>
          </p:cNvSpPr>
          <p:nvPr>
            <p:ph idx="1"/>
          </p:nvPr>
        </p:nvSpPr>
        <p:spPr>
          <a:xfrm>
            <a:off x="5128643" y="2249487"/>
            <a:ext cx="6188402" cy="3541714"/>
          </a:xfrm>
        </p:spPr>
        <p:txBody>
          <a:bodyPr vert="horz" lIns="91440" tIns="45720" rIns="91440" bIns="45720" rtlCol="0" anchor="t">
            <a:normAutofit/>
          </a:bodyPr>
          <a:lstStyle/>
          <a:p>
            <a:pPr marL="0" indent="0">
              <a:lnSpc>
                <a:spcPct val="110000"/>
              </a:lnSpc>
              <a:buNone/>
            </a:pPr>
            <a:r>
              <a:rPr lang="en-US" sz="1400"/>
              <a:t>The mobile application will allow the user to conduct the following task:</a:t>
            </a:r>
          </a:p>
          <a:p>
            <a:pPr lvl="1">
              <a:lnSpc>
                <a:spcPct val="110000"/>
              </a:lnSpc>
            </a:pPr>
            <a:r>
              <a:rPr lang="en-US" sz="1400"/>
              <a:t>Register an account that allows the user to link their lock for configuration and customization.</a:t>
            </a:r>
          </a:p>
          <a:p>
            <a:pPr lvl="1">
              <a:lnSpc>
                <a:spcPct val="110000"/>
              </a:lnSpc>
            </a:pPr>
            <a:r>
              <a:rPr lang="en-US" sz="1400"/>
              <a:t>Setup facial recognition.</a:t>
            </a:r>
          </a:p>
          <a:p>
            <a:pPr lvl="1">
              <a:lnSpc>
                <a:spcPct val="110000"/>
              </a:lnSpc>
            </a:pPr>
            <a:r>
              <a:rPr lang="en-US" sz="1400"/>
              <a:t>Create E-Keys that can be shared with guest for access.</a:t>
            </a:r>
          </a:p>
          <a:p>
            <a:pPr lvl="1">
              <a:lnSpc>
                <a:spcPct val="110000"/>
              </a:lnSpc>
            </a:pPr>
            <a:r>
              <a:rPr lang="en-US" sz="1400">
                <a:ea typeface="+mn-lt"/>
                <a:cs typeface="+mn-lt"/>
              </a:rPr>
              <a:t>Add/remove other accounts as guest.</a:t>
            </a:r>
            <a:endParaRPr lang="en-US" sz="1400"/>
          </a:p>
          <a:p>
            <a:pPr lvl="1">
              <a:lnSpc>
                <a:spcPct val="110000"/>
              </a:lnSpc>
            </a:pPr>
            <a:r>
              <a:rPr lang="en-US" sz="1400"/>
              <a:t>Configure </a:t>
            </a:r>
            <a:r>
              <a:rPr lang="en-US" sz="1400">
                <a:ea typeface="+mn-lt"/>
                <a:cs typeface="+mn-lt"/>
              </a:rPr>
              <a:t>whether</a:t>
            </a:r>
            <a:r>
              <a:rPr lang="en-US" sz="1400"/>
              <a:t> facial recognition, fingerprint recognition, RFID scan, or E-Key is required for authorization.</a:t>
            </a:r>
          </a:p>
          <a:p>
            <a:pPr lvl="1">
              <a:lnSpc>
                <a:spcPct val="110000"/>
              </a:lnSpc>
            </a:pPr>
            <a:r>
              <a:rPr lang="en-US" sz="1400"/>
              <a:t>When lock detects a person, owner will receive an image of who is at the lock.</a:t>
            </a:r>
          </a:p>
          <a:p>
            <a:pPr lvl="1">
              <a:lnSpc>
                <a:spcPct val="110000"/>
              </a:lnSpc>
            </a:pPr>
            <a:endParaRPr lang="en-US" sz="1400"/>
          </a:p>
          <a:p>
            <a:pPr lvl="1">
              <a:lnSpc>
                <a:spcPct val="110000"/>
              </a:lnSpc>
            </a:pPr>
            <a:endParaRPr lang="en-US" sz="1400"/>
          </a:p>
          <a:p>
            <a:pPr lvl="1">
              <a:lnSpc>
                <a:spcPct val="110000"/>
              </a:lnSpc>
            </a:pPr>
            <a:endParaRPr lang="en-US" sz="1400"/>
          </a:p>
          <a:p>
            <a:pPr lvl="1">
              <a:lnSpc>
                <a:spcPct val="110000"/>
              </a:lnSpc>
            </a:pPr>
            <a:endParaRPr lang="en-US" sz="1400"/>
          </a:p>
          <a:p>
            <a:pPr lvl="1">
              <a:lnSpc>
                <a:spcPct val="110000"/>
              </a:lnSpc>
            </a:pPr>
            <a:endParaRPr lang="en-US" sz="1400"/>
          </a:p>
        </p:txBody>
      </p:sp>
      <p:pic>
        <p:nvPicPr>
          <p:cNvPr id="7" name="Picture 7" descr="Graphical user interface, application&#10;&#10;Description automatically generated">
            <a:extLst>
              <a:ext uri="{FF2B5EF4-FFF2-40B4-BE49-F238E27FC236}">
                <a16:creationId xmlns:a16="http://schemas.microsoft.com/office/drawing/2014/main" id="{EF557140-91A7-4FEA-BE85-DFF207F002D9}"/>
              </a:ext>
            </a:extLst>
          </p:cNvPr>
          <p:cNvPicPr>
            <a:picLocks noChangeAspect="1"/>
          </p:cNvPicPr>
          <p:nvPr/>
        </p:nvPicPr>
        <p:blipFill>
          <a:blip r:embed="rId3"/>
          <a:stretch>
            <a:fillRect/>
          </a:stretch>
        </p:blipFill>
        <p:spPr>
          <a:xfrm>
            <a:off x="1683629" y="623978"/>
            <a:ext cx="3447609" cy="6142007"/>
          </a:xfrm>
          <a:prstGeom prst="rect">
            <a:avLst/>
          </a:prstGeom>
        </p:spPr>
      </p:pic>
    </p:spTree>
    <p:extLst>
      <p:ext uri="{BB962C8B-B14F-4D97-AF65-F5344CB8AC3E}">
        <p14:creationId xmlns:p14="http://schemas.microsoft.com/office/powerpoint/2010/main" val="396472257"/>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raphical user interface, application&#10;&#10;Description automatically generated">
            <a:extLst>
              <a:ext uri="{FF2B5EF4-FFF2-40B4-BE49-F238E27FC236}">
                <a16:creationId xmlns:a16="http://schemas.microsoft.com/office/drawing/2014/main" id="{00B3BEA0-D57B-4F1A-B736-C82B93A24B56}"/>
              </a:ext>
            </a:extLst>
          </p:cNvPr>
          <p:cNvPicPr>
            <a:picLocks noChangeAspect="1"/>
          </p:cNvPicPr>
          <p:nvPr/>
        </p:nvPicPr>
        <p:blipFill>
          <a:blip r:embed="rId3"/>
          <a:stretch>
            <a:fillRect/>
          </a:stretch>
        </p:blipFill>
        <p:spPr>
          <a:xfrm>
            <a:off x="6838188" y="583623"/>
            <a:ext cx="3615828" cy="6374821"/>
          </a:xfrm>
          <a:prstGeom prst="rect">
            <a:avLst/>
          </a:prstGeom>
        </p:spPr>
      </p:pic>
      <p:sp>
        <p:nvSpPr>
          <p:cNvPr id="2" name="Title 1">
            <a:extLst>
              <a:ext uri="{FF2B5EF4-FFF2-40B4-BE49-F238E27FC236}">
                <a16:creationId xmlns:a16="http://schemas.microsoft.com/office/drawing/2014/main" id="{90E4E0E0-4525-4146-A607-51D2CD78E46A}"/>
              </a:ext>
            </a:extLst>
          </p:cNvPr>
          <p:cNvSpPr>
            <a:spLocks noGrp="1"/>
          </p:cNvSpPr>
          <p:nvPr>
            <p:ph type="title"/>
          </p:nvPr>
        </p:nvSpPr>
        <p:spPr>
          <a:xfrm>
            <a:off x="1014615" y="2766614"/>
            <a:ext cx="4335751" cy="1007197"/>
          </a:xfrm>
        </p:spPr>
        <p:txBody>
          <a:bodyPr/>
          <a:lstStyle/>
          <a:p>
            <a:r>
              <a:rPr lang="en-US"/>
              <a:t>Home Screen</a:t>
            </a:r>
          </a:p>
        </p:txBody>
      </p:sp>
      <p:cxnSp>
        <p:nvCxnSpPr>
          <p:cNvPr id="15" name="Straight Arrow Connector 14">
            <a:extLst>
              <a:ext uri="{FF2B5EF4-FFF2-40B4-BE49-F238E27FC236}">
                <a16:creationId xmlns:a16="http://schemas.microsoft.com/office/drawing/2014/main" id="{4FF02C14-7D68-4638-A045-DB3053A7B9A0}"/>
              </a:ext>
            </a:extLst>
          </p:cNvPr>
          <p:cNvCxnSpPr>
            <a:cxnSpLocks/>
          </p:cNvCxnSpPr>
          <p:nvPr/>
        </p:nvCxnSpPr>
        <p:spPr>
          <a:xfrm flipH="1">
            <a:off x="8535768" y="2444187"/>
            <a:ext cx="1661178" cy="12679"/>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035B1F6-1031-4557-90BE-C994FAC58BCD}"/>
              </a:ext>
            </a:extLst>
          </p:cNvPr>
          <p:cNvCxnSpPr>
            <a:cxnSpLocks/>
          </p:cNvCxnSpPr>
          <p:nvPr/>
        </p:nvCxnSpPr>
        <p:spPr>
          <a:xfrm flipH="1" flipV="1">
            <a:off x="9220199" y="3948540"/>
            <a:ext cx="886903" cy="2492"/>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D8A7077-A215-443B-8E04-01AA8ADBDD1D}"/>
              </a:ext>
            </a:extLst>
          </p:cNvPr>
          <p:cNvCxnSpPr>
            <a:cxnSpLocks/>
          </p:cNvCxnSpPr>
          <p:nvPr/>
        </p:nvCxnSpPr>
        <p:spPr>
          <a:xfrm flipH="1">
            <a:off x="9358744" y="1056409"/>
            <a:ext cx="842817" cy="2886"/>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C7641CB-D1BC-413E-8DD7-620B460FB130}"/>
              </a:ext>
            </a:extLst>
          </p:cNvPr>
          <p:cNvCxnSpPr>
            <a:cxnSpLocks/>
          </p:cNvCxnSpPr>
          <p:nvPr/>
        </p:nvCxnSpPr>
        <p:spPr>
          <a:xfrm flipV="1">
            <a:off x="6317095" y="1566966"/>
            <a:ext cx="1244235" cy="4974"/>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956DC4E-7D27-40F4-830B-C931C91A1B00}"/>
              </a:ext>
            </a:extLst>
          </p:cNvPr>
          <p:cNvCxnSpPr>
            <a:cxnSpLocks/>
          </p:cNvCxnSpPr>
          <p:nvPr/>
        </p:nvCxnSpPr>
        <p:spPr>
          <a:xfrm>
            <a:off x="6320063" y="3948540"/>
            <a:ext cx="893536" cy="0"/>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48A3E93-762F-4406-AABF-932EE50A25A9}"/>
              </a:ext>
            </a:extLst>
          </p:cNvPr>
          <p:cNvCxnSpPr>
            <a:cxnSpLocks/>
          </p:cNvCxnSpPr>
          <p:nvPr/>
        </p:nvCxnSpPr>
        <p:spPr>
          <a:xfrm>
            <a:off x="6320064" y="5008969"/>
            <a:ext cx="893536" cy="8659"/>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3D6D0B9-A437-4E57-BED7-6EE63AA73C01}"/>
              </a:ext>
            </a:extLst>
          </p:cNvPr>
          <p:cNvCxnSpPr>
            <a:cxnSpLocks/>
          </p:cNvCxnSpPr>
          <p:nvPr/>
        </p:nvCxnSpPr>
        <p:spPr>
          <a:xfrm flipH="1">
            <a:off x="9220198" y="5008969"/>
            <a:ext cx="886903" cy="8659"/>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88A73E0-63E0-4521-A684-F17DB3281A3F}"/>
              </a:ext>
            </a:extLst>
          </p:cNvPr>
          <p:cNvSpPr txBox="1"/>
          <p:nvPr/>
        </p:nvSpPr>
        <p:spPr>
          <a:xfrm>
            <a:off x="10282697" y="2129413"/>
            <a:ext cx="859386" cy="646331"/>
          </a:xfrm>
          <a:prstGeom prst="rect">
            <a:avLst/>
          </a:prstGeom>
          <a:noFill/>
        </p:spPr>
        <p:txBody>
          <a:bodyPr wrap="square" rtlCol="0">
            <a:spAutoFit/>
          </a:bodyPr>
          <a:lstStyle/>
          <a:p>
            <a:r>
              <a:rPr lang="en-US"/>
              <a:t>Lock Status</a:t>
            </a:r>
          </a:p>
        </p:txBody>
      </p:sp>
      <p:sp>
        <p:nvSpPr>
          <p:cNvPr id="46" name="TextBox 45">
            <a:extLst>
              <a:ext uri="{FF2B5EF4-FFF2-40B4-BE49-F238E27FC236}">
                <a16:creationId xmlns:a16="http://schemas.microsoft.com/office/drawing/2014/main" id="{431BBC70-028B-4670-A3E2-904D10110BDC}"/>
              </a:ext>
            </a:extLst>
          </p:cNvPr>
          <p:cNvSpPr txBox="1"/>
          <p:nvPr/>
        </p:nvSpPr>
        <p:spPr>
          <a:xfrm>
            <a:off x="10195216" y="4870424"/>
            <a:ext cx="1332920" cy="923330"/>
          </a:xfrm>
          <a:prstGeom prst="rect">
            <a:avLst/>
          </a:prstGeom>
          <a:noFill/>
        </p:spPr>
        <p:txBody>
          <a:bodyPr wrap="square" lIns="91440" tIns="45720" rIns="91440" bIns="45720" rtlCol="0" anchor="t">
            <a:spAutoFit/>
          </a:bodyPr>
          <a:lstStyle/>
          <a:p>
            <a:r>
              <a:rPr lang="en-US"/>
              <a:t>Access a list of guest E-Keys</a:t>
            </a:r>
          </a:p>
        </p:txBody>
      </p:sp>
      <p:sp>
        <p:nvSpPr>
          <p:cNvPr id="47" name="TextBox 46">
            <a:extLst>
              <a:ext uri="{FF2B5EF4-FFF2-40B4-BE49-F238E27FC236}">
                <a16:creationId xmlns:a16="http://schemas.microsoft.com/office/drawing/2014/main" id="{9BE6DAA4-5187-4885-82B2-B8D90A792975}"/>
              </a:ext>
            </a:extLst>
          </p:cNvPr>
          <p:cNvSpPr txBox="1"/>
          <p:nvPr/>
        </p:nvSpPr>
        <p:spPr>
          <a:xfrm>
            <a:off x="10279493" y="733243"/>
            <a:ext cx="1004341" cy="646331"/>
          </a:xfrm>
          <a:prstGeom prst="rect">
            <a:avLst/>
          </a:prstGeom>
          <a:noFill/>
        </p:spPr>
        <p:txBody>
          <a:bodyPr wrap="square" rtlCol="0">
            <a:spAutoFit/>
          </a:bodyPr>
          <a:lstStyle/>
          <a:p>
            <a:r>
              <a:rPr lang="en-US"/>
              <a:t>User Settings</a:t>
            </a:r>
          </a:p>
        </p:txBody>
      </p:sp>
      <p:sp>
        <p:nvSpPr>
          <p:cNvPr id="48" name="TextBox 47">
            <a:extLst>
              <a:ext uri="{FF2B5EF4-FFF2-40B4-BE49-F238E27FC236}">
                <a16:creationId xmlns:a16="http://schemas.microsoft.com/office/drawing/2014/main" id="{52090F7A-B792-467B-8DFF-12F699028AAE}"/>
              </a:ext>
            </a:extLst>
          </p:cNvPr>
          <p:cNvSpPr txBox="1"/>
          <p:nvPr/>
        </p:nvSpPr>
        <p:spPr>
          <a:xfrm>
            <a:off x="5539849" y="1294901"/>
            <a:ext cx="1040610" cy="646331"/>
          </a:xfrm>
          <a:prstGeom prst="rect">
            <a:avLst/>
          </a:prstGeom>
          <a:noFill/>
        </p:spPr>
        <p:txBody>
          <a:bodyPr wrap="square" lIns="91440" tIns="45720" rIns="91440" bIns="45720" rtlCol="0" anchor="t">
            <a:spAutoFit/>
          </a:bodyPr>
          <a:lstStyle/>
          <a:p>
            <a:r>
              <a:rPr lang="en-US"/>
              <a:t>Tier Level</a:t>
            </a:r>
          </a:p>
        </p:txBody>
      </p:sp>
      <p:sp>
        <p:nvSpPr>
          <p:cNvPr id="49" name="TextBox 48">
            <a:extLst>
              <a:ext uri="{FF2B5EF4-FFF2-40B4-BE49-F238E27FC236}">
                <a16:creationId xmlns:a16="http://schemas.microsoft.com/office/drawing/2014/main" id="{B5F27F51-EF12-4ED4-A1BA-BD90C37F4A3A}"/>
              </a:ext>
            </a:extLst>
          </p:cNvPr>
          <p:cNvSpPr txBox="1"/>
          <p:nvPr/>
        </p:nvSpPr>
        <p:spPr>
          <a:xfrm>
            <a:off x="5354096" y="3304942"/>
            <a:ext cx="1040609" cy="1200329"/>
          </a:xfrm>
          <a:prstGeom prst="rect">
            <a:avLst/>
          </a:prstGeom>
          <a:noFill/>
        </p:spPr>
        <p:txBody>
          <a:bodyPr wrap="square" lIns="91440" tIns="45720" rIns="91440" bIns="45720" rtlCol="0" anchor="t">
            <a:spAutoFit/>
          </a:bodyPr>
          <a:lstStyle/>
          <a:p>
            <a:r>
              <a:rPr lang="en-US"/>
              <a:t>Live-feed from camera on lock</a:t>
            </a:r>
          </a:p>
        </p:txBody>
      </p:sp>
      <p:sp>
        <p:nvSpPr>
          <p:cNvPr id="50" name="TextBox 49">
            <a:extLst>
              <a:ext uri="{FF2B5EF4-FFF2-40B4-BE49-F238E27FC236}">
                <a16:creationId xmlns:a16="http://schemas.microsoft.com/office/drawing/2014/main" id="{0E0D5A0E-88D0-4594-9A71-FB162CC34058}"/>
              </a:ext>
            </a:extLst>
          </p:cNvPr>
          <p:cNvSpPr txBox="1"/>
          <p:nvPr/>
        </p:nvSpPr>
        <p:spPr>
          <a:xfrm>
            <a:off x="5257918" y="4654039"/>
            <a:ext cx="958100" cy="923330"/>
          </a:xfrm>
          <a:prstGeom prst="rect">
            <a:avLst/>
          </a:prstGeom>
          <a:noFill/>
        </p:spPr>
        <p:txBody>
          <a:bodyPr wrap="square" lIns="91440" tIns="45720" rIns="91440" bIns="45720" rtlCol="0" anchor="t">
            <a:spAutoFit/>
          </a:bodyPr>
          <a:lstStyle/>
          <a:p>
            <a:r>
              <a:rPr lang="en-US"/>
              <a:t>Unlock and lock via app</a:t>
            </a:r>
          </a:p>
        </p:txBody>
      </p:sp>
      <p:sp>
        <p:nvSpPr>
          <p:cNvPr id="51" name="TextBox 50">
            <a:extLst>
              <a:ext uri="{FF2B5EF4-FFF2-40B4-BE49-F238E27FC236}">
                <a16:creationId xmlns:a16="http://schemas.microsoft.com/office/drawing/2014/main" id="{764F6BCD-55DE-4938-96C3-E4BAF83A5C2E}"/>
              </a:ext>
            </a:extLst>
          </p:cNvPr>
          <p:cNvSpPr txBox="1"/>
          <p:nvPr/>
        </p:nvSpPr>
        <p:spPr>
          <a:xfrm>
            <a:off x="10202350" y="3583324"/>
            <a:ext cx="1241925" cy="646331"/>
          </a:xfrm>
          <a:prstGeom prst="rect">
            <a:avLst/>
          </a:prstGeom>
          <a:noFill/>
        </p:spPr>
        <p:txBody>
          <a:bodyPr wrap="square" lIns="91440" tIns="45720" rIns="91440" bIns="45720" rtlCol="0" anchor="t">
            <a:spAutoFit/>
          </a:bodyPr>
          <a:lstStyle/>
          <a:p>
            <a:r>
              <a:rPr lang="en-US"/>
              <a:t>Authorized Users</a:t>
            </a:r>
          </a:p>
        </p:txBody>
      </p:sp>
      <p:sp>
        <p:nvSpPr>
          <p:cNvPr id="9" name="TextBox 8">
            <a:extLst>
              <a:ext uri="{FF2B5EF4-FFF2-40B4-BE49-F238E27FC236}">
                <a16:creationId xmlns:a16="http://schemas.microsoft.com/office/drawing/2014/main" id="{57148D33-17B2-4085-9741-782F4D006EA1}"/>
              </a:ext>
            </a:extLst>
          </p:cNvPr>
          <p:cNvSpPr txBox="1"/>
          <p:nvPr/>
        </p:nvSpPr>
        <p:spPr>
          <a:xfrm>
            <a:off x="4031672" y="637310"/>
            <a:ext cx="180801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Access your own E-Key for the lock</a:t>
            </a:r>
          </a:p>
        </p:txBody>
      </p:sp>
      <p:cxnSp>
        <p:nvCxnSpPr>
          <p:cNvPr id="24" name="Straight Arrow Connector 23">
            <a:extLst>
              <a:ext uri="{FF2B5EF4-FFF2-40B4-BE49-F238E27FC236}">
                <a16:creationId xmlns:a16="http://schemas.microsoft.com/office/drawing/2014/main" id="{A5A4250C-FEB1-4D51-A54D-8063844452C3}"/>
              </a:ext>
            </a:extLst>
          </p:cNvPr>
          <p:cNvCxnSpPr>
            <a:cxnSpLocks/>
          </p:cNvCxnSpPr>
          <p:nvPr/>
        </p:nvCxnSpPr>
        <p:spPr>
          <a:xfrm flipV="1">
            <a:off x="5771572" y="1004125"/>
            <a:ext cx="1244235" cy="4974"/>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455498"/>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10;&#10;Description automatically generated">
            <a:extLst>
              <a:ext uri="{FF2B5EF4-FFF2-40B4-BE49-F238E27FC236}">
                <a16:creationId xmlns:a16="http://schemas.microsoft.com/office/drawing/2014/main" id="{9735D1C6-80E2-469D-9C56-A45946C08C92}"/>
              </a:ext>
            </a:extLst>
          </p:cNvPr>
          <p:cNvPicPr>
            <a:picLocks noGrp="1" noChangeAspect="1"/>
          </p:cNvPicPr>
          <p:nvPr>
            <p:ph idx="1"/>
          </p:nvPr>
        </p:nvPicPr>
        <p:blipFill>
          <a:blip r:embed="rId3"/>
          <a:stretch>
            <a:fillRect/>
          </a:stretch>
        </p:blipFill>
        <p:spPr>
          <a:xfrm>
            <a:off x="6837109" y="583419"/>
            <a:ext cx="3616130" cy="6383069"/>
          </a:xfrm>
        </p:spPr>
      </p:pic>
      <p:sp>
        <p:nvSpPr>
          <p:cNvPr id="2" name="Title 1">
            <a:extLst>
              <a:ext uri="{FF2B5EF4-FFF2-40B4-BE49-F238E27FC236}">
                <a16:creationId xmlns:a16="http://schemas.microsoft.com/office/drawing/2014/main" id="{90E4E0E0-4525-4146-A607-51D2CD78E46A}"/>
              </a:ext>
            </a:extLst>
          </p:cNvPr>
          <p:cNvSpPr>
            <a:spLocks noGrp="1"/>
          </p:cNvSpPr>
          <p:nvPr>
            <p:ph type="title"/>
          </p:nvPr>
        </p:nvSpPr>
        <p:spPr>
          <a:xfrm>
            <a:off x="1014615" y="2766614"/>
            <a:ext cx="4335751" cy="1007197"/>
          </a:xfrm>
        </p:spPr>
        <p:txBody>
          <a:bodyPr/>
          <a:lstStyle/>
          <a:p>
            <a:r>
              <a:rPr lang="en-US"/>
              <a:t>Settings</a:t>
            </a:r>
          </a:p>
        </p:txBody>
      </p:sp>
      <p:cxnSp>
        <p:nvCxnSpPr>
          <p:cNvPr id="27" name="Straight Arrow Connector 26">
            <a:extLst>
              <a:ext uri="{FF2B5EF4-FFF2-40B4-BE49-F238E27FC236}">
                <a16:creationId xmlns:a16="http://schemas.microsoft.com/office/drawing/2014/main" id="{CD8A7077-A215-443B-8E04-01AA8ADBDD1D}"/>
              </a:ext>
            </a:extLst>
          </p:cNvPr>
          <p:cNvCxnSpPr>
            <a:cxnSpLocks/>
          </p:cNvCxnSpPr>
          <p:nvPr/>
        </p:nvCxnSpPr>
        <p:spPr>
          <a:xfrm flipH="1">
            <a:off x="9242507" y="3329494"/>
            <a:ext cx="842817" cy="2886"/>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BE6DAA4-5187-4885-82B2-B8D90A792975}"/>
              </a:ext>
            </a:extLst>
          </p:cNvPr>
          <p:cNvSpPr txBox="1"/>
          <p:nvPr/>
        </p:nvSpPr>
        <p:spPr>
          <a:xfrm>
            <a:off x="10085764" y="3006328"/>
            <a:ext cx="1275561" cy="646331"/>
          </a:xfrm>
          <a:prstGeom prst="rect">
            <a:avLst/>
          </a:prstGeom>
          <a:noFill/>
        </p:spPr>
        <p:txBody>
          <a:bodyPr wrap="square" lIns="91440" tIns="45720" rIns="91440" bIns="45720" rtlCol="0" anchor="t">
            <a:spAutoFit/>
          </a:bodyPr>
          <a:lstStyle/>
          <a:p>
            <a:r>
              <a:rPr lang="en-US"/>
              <a:t>Configure Lock Setup</a:t>
            </a:r>
          </a:p>
        </p:txBody>
      </p:sp>
      <p:sp>
        <p:nvSpPr>
          <p:cNvPr id="9" name="TextBox 8">
            <a:extLst>
              <a:ext uri="{FF2B5EF4-FFF2-40B4-BE49-F238E27FC236}">
                <a16:creationId xmlns:a16="http://schemas.microsoft.com/office/drawing/2014/main" id="{57148D33-17B2-4085-9741-782F4D006EA1}"/>
              </a:ext>
            </a:extLst>
          </p:cNvPr>
          <p:cNvSpPr txBox="1"/>
          <p:nvPr/>
        </p:nvSpPr>
        <p:spPr>
          <a:xfrm>
            <a:off x="4289977" y="2109649"/>
            <a:ext cx="180801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Configure Facial and Fingerprint Recognition</a:t>
            </a:r>
          </a:p>
        </p:txBody>
      </p:sp>
      <p:cxnSp>
        <p:nvCxnSpPr>
          <p:cNvPr id="24" name="Straight Arrow Connector 23">
            <a:extLst>
              <a:ext uri="{FF2B5EF4-FFF2-40B4-BE49-F238E27FC236}">
                <a16:creationId xmlns:a16="http://schemas.microsoft.com/office/drawing/2014/main" id="{A5A4250C-FEB1-4D51-A54D-8063844452C3}"/>
              </a:ext>
            </a:extLst>
          </p:cNvPr>
          <p:cNvCxnSpPr>
            <a:cxnSpLocks/>
          </p:cNvCxnSpPr>
          <p:nvPr/>
        </p:nvCxnSpPr>
        <p:spPr>
          <a:xfrm flipV="1">
            <a:off x="5874894" y="2515209"/>
            <a:ext cx="1244235" cy="4974"/>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F5444EC-9807-4ADF-BDAA-4150DEA6980A}"/>
              </a:ext>
            </a:extLst>
          </p:cNvPr>
          <p:cNvCxnSpPr>
            <a:cxnSpLocks/>
          </p:cNvCxnSpPr>
          <p:nvPr/>
        </p:nvCxnSpPr>
        <p:spPr>
          <a:xfrm flipV="1">
            <a:off x="5874893" y="4013378"/>
            <a:ext cx="1244235" cy="4974"/>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F8DF43C-FDB8-4DBF-98B0-2828905323C5}"/>
              </a:ext>
            </a:extLst>
          </p:cNvPr>
          <p:cNvSpPr txBox="1"/>
          <p:nvPr/>
        </p:nvSpPr>
        <p:spPr>
          <a:xfrm>
            <a:off x="4285281" y="3549111"/>
            <a:ext cx="17487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Choose what notifications to receive.</a:t>
            </a:r>
          </a:p>
        </p:txBody>
      </p:sp>
    </p:spTree>
    <p:extLst>
      <p:ext uri="{BB962C8B-B14F-4D97-AF65-F5344CB8AC3E}">
        <p14:creationId xmlns:p14="http://schemas.microsoft.com/office/powerpoint/2010/main" val="3845990595"/>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E0E0-4525-4146-A607-51D2CD78E46A}"/>
              </a:ext>
            </a:extLst>
          </p:cNvPr>
          <p:cNvSpPr>
            <a:spLocks noGrp="1"/>
          </p:cNvSpPr>
          <p:nvPr>
            <p:ph type="title"/>
          </p:nvPr>
        </p:nvSpPr>
        <p:spPr>
          <a:xfrm>
            <a:off x="1014615" y="2766614"/>
            <a:ext cx="4335751" cy="1007197"/>
          </a:xfrm>
        </p:spPr>
        <p:txBody>
          <a:bodyPr/>
          <a:lstStyle/>
          <a:p>
            <a:r>
              <a:rPr lang="en-US"/>
              <a:t>Authorized Users</a:t>
            </a:r>
          </a:p>
        </p:txBody>
      </p:sp>
      <p:pic>
        <p:nvPicPr>
          <p:cNvPr id="8" name="Picture 8" descr="Graphical user interface, application&#10;&#10;Description automatically generated">
            <a:extLst>
              <a:ext uri="{FF2B5EF4-FFF2-40B4-BE49-F238E27FC236}">
                <a16:creationId xmlns:a16="http://schemas.microsoft.com/office/drawing/2014/main" id="{3CDE0553-C84E-4F2B-BCCB-4A96C5FF284F}"/>
              </a:ext>
            </a:extLst>
          </p:cNvPr>
          <p:cNvPicPr>
            <a:picLocks noGrp="1" noChangeAspect="1"/>
          </p:cNvPicPr>
          <p:nvPr>
            <p:ph idx="1"/>
          </p:nvPr>
        </p:nvPicPr>
        <p:blipFill>
          <a:blip r:embed="rId3"/>
          <a:stretch>
            <a:fillRect/>
          </a:stretch>
        </p:blipFill>
        <p:spPr>
          <a:xfrm>
            <a:off x="6882032" y="883464"/>
            <a:ext cx="3563614" cy="6245884"/>
          </a:xfrm>
        </p:spPr>
      </p:pic>
      <p:cxnSp>
        <p:nvCxnSpPr>
          <p:cNvPr id="27" name="Straight Arrow Connector 26">
            <a:extLst>
              <a:ext uri="{FF2B5EF4-FFF2-40B4-BE49-F238E27FC236}">
                <a16:creationId xmlns:a16="http://schemas.microsoft.com/office/drawing/2014/main" id="{CD8A7077-A215-443B-8E04-01AA8ADBDD1D}"/>
              </a:ext>
            </a:extLst>
          </p:cNvPr>
          <p:cNvCxnSpPr>
            <a:cxnSpLocks/>
          </p:cNvCxnSpPr>
          <p:nvPr/>
        </p:nvCxnSpPr>
        <p:spPr>
          <a:xfrm>
            <a:off x="6527995" y="1142155"/>
            <a:ext cx="1075278" cy="477024"/>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AA2AD9-2CDD-4A78-BB08-A1B80575F994}"/>
              </a:ext>
            </a:extLst>
          </p:cNvPr>
          <p:cNvSpPr txBox="1"/>
          <p:nvPr/>
        </p:nvSpPr>
        <p:spPr>
          <a:xfrm>
            <a:off x="4315522" y="51481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Status of facial and </a:t>
            </a:r>
          </a:p>
          <a:p>
            <a:r>
              <a:rPr lang="en-US"/>
              <a:t>fingerprint recognition setup.</a:t>
            </a:r>
          </a:p>
        </p:txBody>
      </p:sp>
      <p:cxnSp>
        <p:nvCxnSpPr>
          <p:cNvPr id="26" name="Straight Arrow Connector 25">
            <a:extLst>
              <a:ext uri="{FF2B5EF4-FFF2-40B4-BE49-F238E27FC236}">
                <a16:creationId xmlns:a16="http://schemas.microsoft.com/office/drawing/2014/main" id="{83A0C323-A391-4E46-A5AB-D34BFE131F48}"/>
              </a:ext>
            </a:extLst>
          </p:cNvPr>
          <p:cNvCxnSpPr>
            <a:cxnSpLocks/>
          </p:cNvCxnSpPr>
          <p:nvPr/>
        </p:nvCxnSpPr>
        <p:spPr>
          <a:xfrm flipH="1">
            <a:off x="9229492" y="1355887"/>
            <a:ext cx="987696" cy="374804"/>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9E15081-C7D0-4365-B8C5-3979D50A5A1F}"/>
              </a:ext>
            </a:extLst>
          </p:cNvPr>
          <p:cNvSpPr txBox="1"/>
          <p:nvPr/>
        </p:nvSpPr>
        <p:spPr>
          <a:xfrm>
            <a:off x="9723863" y="65420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Edit/delete users from authorized list.</a:t>
            </a:r>
          </a:p>
        </p:txBody>
      </p:sp>
      <p:cxnSp>
        <p:nvCxnSpPr>
          <p:cNvPr id="29" name="Straight Arrow Connector 28">
            <a:extLst>
              <a:ext uri="{FF2B5EF4-FFF2-40B4-BE49-F238E27FC236}">
                <a16:creationId xmlns:a16="http://schemas.microsoft.com/office/drawing/2014/main" id="{14860DE6-D6DF-454C-9C6B-5DC8BF64DC44}"/>
              </a:ext>
            </a:extLst>
          </p:cNvPr>
          <p:cNvCxnSpPr>
            <a:cxnSpLocks/>
          </p:cNvCxnSpPr>
          <p:nvPr/>
        </p:nvCxnSpPr>
        <p:spPr>
          <a:xfrm flipH="1">
            <a:off x="9341004" y="4942862"/>
            <a:ext cx="987696" cy="374804"/>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102610C-4CD5-43FF-A0C8-312B65931193}"/>
              </a:ext>
            </a:extLst>
          </p:cNvPr>
          <p:cNvSpPr txBox="1"/>
          <p:nvPr/>
        </p:nvSpPr>
        <p:spPr>
          <a:xfrm>
            <a:off x="9677399" y="4064619"/>
            <a:ext cx="23993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Invite family and friends to setup an authorized account.</a:t>
            </a:r>
          </a:p>
        </p:txBody>
      </p:sp>
    </p:spTree>
    <p:extLst>
      <p:ext uri="{BB962C8B-B14F-4D97-AF65-F5344CB8AC3E}">
        <p14:creationId xmlns:p14="http://schemas.microsoft.com/office/powerpoint/2010/main" val="2896427400"/>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Graphical user interface, application&#10;&#10;Description automatically generated">
            <a:extLst>
              <a:ext uri="{FF2B5EF4-FFF2-40B4-BE49-F238E27FC236}">
                <a16:creationId xmlns:a16="http://schemas.microsoft.com/office/drawing/2014/main" id="{75EEA477-58E3-4FE5-9B3B-2E57CEA23275}"/>
              </a:ext>
            </a:extLst>
          </p:cNvPr>
          <p:cNvPicPr>
            <a:picLocks noChangeAspect="1"/>
          </p:cNvPicPr>
          <p:nvPr/>
        </p:nvPicPr>
        <p:blipFill>
          <a:blip r:embed="rId3"/>
          <a:stretch>
            <a:fillRect/>
          </a:stretch>
        </p:blipFill>
        <p:spPr>
          <a:xfrm>
            <a:off x="7149915" y="696191"/>
            <a:ext cx="3615828" cy="6374822"/>
          </a:xfrm>
          <a:prstGeom prst="rect">
            <a:avLst/>
          </a:prstGeom>
        </p:spPr>
      </p:pic>
      <p:sp>
        <p:nvSpPr>
          <p:cNvPr id="2" name="Title 1">
            <a:extLst>
              <a:ext uri="{FF2B5EF4-FFF2-40B4-BE49-F238E27FC236}">
                <a16:creationId xmlns:a16="http://schemas.microsoft.com/office/drawing/2014/main" id="{90E4E0E0-4525-4146-A607-51D2CD78E46A}"/>
              </a:ext>
            </a:extLst>
          </p:cNvPr>
          <p:cNvSpPr>
            <a:spLocks noGrp="1"/>
          </p:cNvSpPr>
          <p:nvPr>
            <p:ph type="title"/>
          </p:nvPr>
        </p:nvSpPr>
        <p:spPr>
          <a:xfrm>
            <a:off x="1014615" y="2766614"/>
            <a:ext cx="4335751" cy="1007197"/>
          </a:xfrm>
        </p:spPr>
        <p:txBody>
          <a:bodyPr/>
          <a:lstStyle/>
          <a:p>
            <a:r>
              <a:rPr lang="en-US"/>
              <a:t>E-Keys</a:t>
            </a:r>
          </a:p>
        </p:txBody>
      </p:sp>
      <p:cxnSp>
        <p:nvCxnSpPr>
          <p:cNvPr id="27" name="Straight Arrow Connector 26">
            <a:extLst>
              <a:ext uri="{FF2B5EF4-FFF2-40B4-BE49-F238E27FC236}">
                <a16:creationId xmlns:a16="http://schemas.microsoft.com/office/drawing/2014/main" id="{CD8A7077-A215-443B-8E04-01AA8ADBDD1D}"/>
              </a:ext>
            </a:extLst>
          </p:cNvPr>
          <p:cNvCxnSpPr>
            <a:cxnSpLocks/>
          </p:cNvCxnSpPr>
          <p:nvPr/>
        </p:nvCxnSpPr>
        <p:spPr>
          <a:xfrm flipH="1">
            <a:off x="9471313" y="1541318"/>
            <a:ext cx="851476" cy="2886"/>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C7641CB-D1BC-413E-8DD7-620B460FB130}"/>
              </a:ext>
            </a:extLst>
          </p:cNvPr>
          <p:cNvCxnSpPr>
            <a:cxnSpLocks/>
          </p:cNvCxnSpPr>
          <p:nvPr/>
        </p:nvCxnSpPr>
        <p:spPr>
          <a:xfrm>
            <a:off x="6273800" y="1502668"/>
            <a:ext cx="1045075" cy="3685"/>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3D6D0B9-A437-4E57-BED7-6EE63AA73C01}"/>
              </a:ext>
            </a:extLst>
          </p:cNvPr>
          <p:cNvCxnSpPr>
            <a:cxnSpLocks/>
          </p:cNvCxnSpPr>
          <p:nvPr/>
        </p:nvCxnSpPr>
        <p:spPr>
          <a:xfrm flipH="1">
            <a:off x="9549243" y="5424605"/>
            <a:ext cx="826289" cy="0"/>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31BBC70-028B-4670-A3E2-904D10110BDC}"/>
              </a:ext>
            </a:extLst>
          </p:cNvPr>
          <p:cNvSpPr txBox="1"/>
          <p:nvPr/>
        </p:nvSpPr>
        <p:spPr>
          <a:xfrm>
            <a:off x="10377057" y="5008969"/>
            <a:ext cx="1428170" cy="923330"/>
          </a:xfrm>
          <a:prstGeom prst="rect">
            <a:avLst/>
          </a:prstGeom>
          <a:noFill/>
        </p:spPr>
        <p:txBody>
          <a:bodyPr wrap="square" lIns="91440" tIns="45720" rIns="91440" bIns="45720" rtlCol="0" anchor="t">
            <a:spAutoFit/>
          </a:bodyPr>
          <a:lstStyle/>
          <a:p>
            <a:r>
              <a:rPr lang="en-US"/>
              <a:t>Create a new guest E-key.</a:t>
            </a:r>
          </a:p>
        </p:txBody>
      </p:sp>
      <p:sp>
        <p:nvSpPr>
          <p:cNvPr id="47" name="TextBox 46">
            <a:extLst>
              <a:ext uri="{FF2B5EF4-FFF2-40B4-BE49-F238E27FC236}">
                <a16:creationId xmlns:a16="http://schemas.microsoft.com/office/drawing/2014/main" id="{9BE6DAA4-5187-4885-82B2-B8D90A792975}"/>
              </a:ext>
            </a:extLst>
          </p:cNvPr>
          <p:cNvSpPr txBox="1"/>
          <p:nvPr/>
        </p:nvSpPr>
        <p:spPr>
          <a:xfrm>
            <a:off x="10374743" y="1122902"/>
            <a:ext cx="1428636" cy="923330"/>
          </a:xfrm>
          <a:prstGeom prst="rect">
            <a:avLst/>
          </a:prstGeom>
          <a:noFill/>
        </p:spPr>
        <p:txBody>
          <a:bodyPr wrap="square" lIns="91440" tIns="45720" rIns="91440" bIns="45720" rtlCol="0" anchor="t">
            <a:spAutoFit/>
          </a:bodyPr>
          <a:lstStyle/>
          <a:p>
            <a:r>
              <a:rPr lang="en-US"/>
              <a:t>Edit/Delete E-keys at anytime</a:t>
            </a:r>
          </a:p>
        </p:txBody>
      </p:sp>
      <p:sp>
        <p:nvSpPr>
          <p:cNvPr id="48" name="TextBox 47">
            <a:extLst>
              <a:ext uri="{FF2B5EF4-FFF2-40B4-BE49-F238E27FC236}">
                <a16:creationId xmlns:a16="http://schemas.microsoft.com/office/drawing/2014/main" id="{52090F7A-B792-467B-8DFF-12F699028AAE}"/>
              </a:ext>
            </a:extLst>
          </p:cNvPr>
          <p:cNvSpPr txBox="1"/>
          <p:nvPr/>
        </p:nvSpPr>
        <p:spPr>
          <a:xfrm>
            <a:off x="4907737" y="723400"/>
            <a:ext cx="1672723" cy="1477328"/>
          </a:xfrm>
          <a:prstGeom prst="rect">
            <a:avLst/>
          </a:prstGeom>
          <a:noFill/>
        </p:spPr>
        <p:txBody>
          <a:bodyPr wrap="square" lIns="91440" tIns="45720" rIns="91440" bIns="45720" rtlCol="0" anchor="t">
            <a:spAutoFit/>
          </a:bodyPr>
          <a:lstStyle/>
          <a:p>
            <a:r>
              <a:rPr lang="en-US"/>
              <a:t>Keep track of expiration date and name of guest E-keys given out.</a:t>
            </a:r>
          </a:p>
        </p:txBody>
      </p:sp>
      <p:pic>
        <p:nvPicPr>
          <p:cNvPr id="8" name="Picture 8" descr="Qr code&#10;&#10;Description automatically generated">
            <a:extLst>
              <a:ext uri="{FF2B5EF4-FFF2-40B4-BE49-F238E27FC236}">
                <a16:creationId xmlns:a16="http://schemas.microsoft.com/office/drawing/2014/main" id="{B806871F-A5B7-40C3-BA86-E3589792714E}"/>
              </a:ext>
            </a:extLst>
          </p:cNvPr>
          <p:cNvPicPr>
            <a:picLocks noChangeAspect="1"/>
          </p:cNvPicPr>
          <p:nvPr/>
        </p:nvPicPr>
        <p:blipFill>
          <a:blip r:embed="rId4"/>
          <a:stretch>
            <a:fillRect/>
          </a:stretch>
        </p:blipFill>
        <p:spPr>
          <a:xfrm>
            <a:off x="4837938" y="2765713"/>
            <a:ext cx="2239034" cy="3958937"/>
          </a:xfrm>
          <a:prstGeom prst="rect">
            <a:avLst/>
          </a:prstGeom>
        </p:spPr>
      </p:pic>
      <p:cxnSp>
        <p:nvCxnSpPr>
          <p:cNvPr id="23" name="Straight Arrow Connector 22">
            <a:extLst>
              <a:ext uri="{FF2B5EF4-FFF2-40B4-BE49-F238E27FC236}">
                <a16:creationId xmlns:a16="http://schemas.microsoft.com/office/drawing/2014/main" id="{6DA1EDBF-1D1F-49C0-B5E4-BEA961872399}"/>
              </a:ext>
            </a:extLst>
          </p:cNvPr>
          <p:cNvCxnSpPr>
            <a:cxnSpLocks/>
          </p:cNvCxnSpPr>
          <p:nvPr/>
        </p:nvCxnSpPr>
        <p:spPr>
          <a:xfrm>
            <a:off x="4282209" y="3563531"/>
            <a:ext cx="759325" cy="488594"/>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2584059-68A0-44C6-9170-46A1854BFBDA}"/>
              </a:ext>
            </a:extLst>
          </p:cNvPr>
          <p:cNvSpPr txBox="1"/>
          <p:nvPr/>
        </p:nvSpPr>
        <p:spPr>
          <a:xfrm>
            <a:off x="3132623" y="2766945"/>
            <a:ext cx="1672723" cy="923330"/>
          </a:xfrm>
          <a:prstGeom prst="rect">
            <a:avLst/>
          </a:prstGeom>
          <a:noFill/>
        </p:spPr>
        <p:txBody>
          <a:bodyPr wrap="square" lIns="91440" tIns="45720" rIns="91440" bIns="45720" rtlCol="0" anchor="t">
            <a:spAutoFit/>
          </a:bodyPr>
          <a:lstStyle/>
          <a:p>
            <a:r>
              <a:rPr lang="en-US"/>
              <a:t>Scan QR code as a key for the lock.</a:t>
            </a:r>
          </a:p>
        </p:txBody>
      </p:sp>
    </p:spTree>
    <p:extLst>
      <p:ext uri="{BB962C8B-B14F-4D97-AF65-F5344CB8AC3E}">
        <p14:creationId xmlns:p14="http://schemas.microsoft.com/office/powerpoint/2010/main" val="1030465485"/>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261D-9659-474D-B2AA-1A2B56B60A2B}"/>
              </a:ext>
            </a:extLst>
          </p:cNvPr>
          <p:cNvSpPr>
            <a:spLocks noGrp="1"/>
          </p:cNvSpPr>
          <p:nvPr>
            <p:ph type="title"/>
          </p:nvPr>
        </p:nvSpPr>
        <p:spPr/>
        <p:txBody>
          <a:bodyPr/>
          <a:lstStyle/>
          <a:p>
            <a:r>
              <a:rPr lang="en-US"/>
              <a:t>Database</a:t>
            </a:r>
          </a:p>
        </p:txBody>
      </p:sp>
      <p:sp>
        <p:nvSpPr>
          <p:cNvPr id="3" name="Content Placeholder 2">
            <a:extLst>
              <a:ext uri="{FF2B5EF4-FFF2-40B4-BE49-F238E27FC236}">
                <a16:creationId xmlns:a16="http://schemas.microsoft.com/office/drawing/2014/main" id="{37850047-46DD-4C24-8B7D-7FEF117A06B3}"/>
              </a:ext>
            </a:extLst>
          </p:cNvPr>
          <p:cNvSpPr>
            <a:spLocks noGrp="1"/>
          </p:cNvSpPr>
          <p:nvPr>
            <p:ph idx="1"/>
          </p:nvPr>
        </p:nvSpPr>
        <p:spPr>
          <a:xfrm>
            <a:off x="1141413" y="2249487"/>
            <a:ext cx="4673462" cy="3541714"/>
          </a:xfrm>
        </p:spPr>
        <p:txBody>
          <a:bodyPr/>
          <a:lstStyle/>
          <a:p>
            <a:pPr marL="0" indent="0">
              <a:buNone/>
            </a:pPr>
            <a:r>
              <a:rPr lang="en-US" sz="2400"/>
              <a:t>The database will be need to store all biometric information to allow for the comparisons to be made during authentication. We chose MongoDB, a NoSQL database program, as our database.</a:t>
            </a:r>
          </a:p>
          <a:p>
            <a:pPr marL="0" indent="0">
              <a:buNone/>
            </a:pPr>
            <a:endParaRPr lang="en-US"/>
          </a:p>
        </p:txBody>
      </p:sp>
      <p:pic>
        <p:nvPicPr>
          <p:cNvPr id="16" name="Picture 15" descr="Graphical user interface, application, Teams&#10;&#10;Description automatically generated">
            <a:extLst>
              <a:ext uri="{FF2B5EF4-FFF2-40B4-BE49-F238E27FC236}">
                <a16:creationId xmlns:a16="http://schemas.microsoft.com/office/drawing/2014/main" id="{40EE7AD6-B9A1-4FC3-B7D2-B0A2AE2ABF4C}"/>
              </a:ext>
            </a:extLst>
          </p:cNvPr>
          <p:cNvPicPr>
            <a:picLocks noChangeAspect="1"/>
          </p:cNvPicPr>
          <p:nvPr/>
        </p:nvPicPr>
        <p:blipFill rotWithShape="1">
          <a:blip r:embed="rId3">
            <a:extLst>
              <a:ext uri="{28A0092B-C50C-407E-A947-70E740481C1C}">
                <a14:useLocalDpi xmlns:a14="http://schemas.microsoft.com/office/drawing/2010/main" val="0"/>
              </a:ext>
            </a:extLst>
          </a:blip>
          <a:srcRect l="25431" t="10816" r="17082" b="38415"/>
          <a:stretch/>
        </p:blipFill>
        <p:spPr>
          <a:xfrm>
            <a:off x="5894774" y="1396752"/>
            <a:ext cx="5956915" cy="4064495"/>
          </a:xfrm>
          <a:prstGeom prst="rect">
            <a:avLst/>
          </a:prstGeom>
        </p:spPr>
      </p:pic>
    </p:spTree>
    <p:extLst>
      <p:ext uri="{BB962C8B-B14F-4D97-AF65-F5344CB8AC3E}">
        <p14:creationId xmlns:p14="http://schemas.microsoft.com/office/powerpoint/2010/main" val="1930595649"/>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2"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3"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4"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5"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6"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7"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8"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9"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0"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1"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2"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3"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4"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5"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6"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7"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8"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9"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0"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1"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2"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3"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4"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5"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6"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7"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8"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9"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0"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41"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2"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3"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4"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5"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6"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7"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8"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9"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0"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1"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2"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53"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4"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5"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6"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7"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8"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9"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0"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1"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2"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3"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4"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5"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pic>
        <p:nvPicPr>
          <p:cNvPr id="67"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sp>
        <p:nvSpPr>
          <p:cNvPr id="4" name="Title 3">
            <a:extLst>
              <a:ext uri="{FF2B5EF4-FFF2-40B4-BE49-F238E27FC236}">
                <a16:creationId xmlns:a16="http://schemas.microsoft.com/office/drawing/2014/main" id="{C617EB8A-E1FF-4823-9139-E7A2C723C18C}"/>
              </a:ext>
            </a:extLst>
          </p:cNvPr>
          <p:cNvSpPr>
            <a:spLocks noGrp="1"/>
          </p:cNvSpPr>
          <p:nvPr>
            <p:ph type="ctrTitle"/>
          </p:nvPr>
        </p:nvSpPr>
        <p:spPr>
          <a:xfrm>
            <a:off x="2043113" y="1122363"/>
            <a:ext cx="4527929" cy="4287836"/>
          </a:xfrm>
        </p:spPr>
        <p:txBody>
          <a:bodyPr anchor="ctr">
            <a:normAutofit/>
          </a:bodyPr>
          <a:lstStyle/>
          <a:p>
            <a:pPr algn="r"/>
            <a:r>
              <a:rPr lang="en-US" sz="6000"/>
              <a:t>Major Component Selection</a:t>
            </a:r>
          </a:p>
        </p:txBody>
      </p:sp>
      <p:cxnSp>
        <p:nvCxnSpPr>
          <p:cNvPr id="69" name="Straight Connector 68">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39099"/>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01D8-B2D4-46CB-B4FC-420AE05530F1}"/>
              </a:ext>
            </a:extLst>
          </p:cNvPr>
          <p:cNvSpPr>
            <a:spLocks noGrp="1"/>
          </p:cNvSpPr>
          <p:nvPr>
            <p:ph type="title"/>
          </p:nvPr>
        </p:nvSpPr>
        <p:spPr>
          <a:xfrm>
            <a:off x="1179041" y="688383"/>
            <a:ext cx="6124968" cy="1478570"/>
          </a:xfrm>
        </p:spPr>
        <p:txBody>
          <a:bodyPr/>
          <a:lstStyle/>
          <a:p>
            <a:r>
              <a:rPr lang="en-US"/>
              <a:t>MCU (Atmega328p)</a:t>
            </a:r>
          </a:p>
        </p:txBody>
      </p:sp>
      <p:sp>
        <p:nvSpPr>
          <p:cNvPr id="5" name="TextBox 4">
            <a:extLst>
              <a:ext uri="{FF2B5EF4-FFF2-40B4-BE49-F238E27FC236}">
                <a16:creationId xmlns:a16="http://schemas.microsoft.com/office/drawing/2014/main" id="{0FD821C1-58E2-4E4C-A1B5-5762EFCDB2BF}"/>
              </a:ext>
            </a:extLst>
          </p:cNvPr>
          <p:cNvSpPr txBox="1"/>
          <p:nvPr/>
        </p:nvSpPr>
        <p:spPr>
          <a:xfrm>
            <a:off x="1173222" y="2166953"/>
            <a:ext cx="6124968" cy="4247317"/>
          </a:xfrm>
          <a:prstGeom prst="rect">
            <a:avLst/>
          </a:prstGeom>
          <a:noFill/>
        </p:spPr>
        <p:txBody>
          <a:bodyPr wrap="square" lIns="91440" tIns="45720" rIns="91440" bIns="45720" rtlCol="0" anchor="t">
            <a:spAutoFit/>
          </a:bodyPr>
          <a:lstStyle/>
          <a:p>
            <a:r>
              <a:rPr lang="en-US"/>
              <a:t>The main purpose for the microcontroller will be used to communicate sensor data with the Wi-Fi module. </a:t>
            </a:r>
          </a:p>
          <a:p>
            <a:endParaRPr lang="en-US"/>
          </a:p>
          <a:p>
            <a:r>
              <a:rPr lang="en-US"/>
              <a:t>Since most of the computation will be server-side we have chosen to go with the Atmega328p.</a:t>
            </a:r>
          </a:p>
          <a:p>
            <a:endParaRPr lang="en-US"/>
          </a:p>
          <a:p>
            <a:r>
              <a:rPr lang="en-US"/>
              <a:t>Advantages:</a:t>
            </a:r>
          </a:p>
          <a:p>
            <a:pPr marL="285750" indent="-285750">
              <a:buFont typeface="Arial" panose="020B0604020202020204" pitchFamily="34" charset="0"/>
              <a:buChar char="•"/>
            </a:pPr>
            <a:r>
              <a:rPr lang="en-US"/>
              <a:t>Huge Open-Source support and Documentation, allows for simplicity in programming.</a:t>
            </a:r>
          </a:p>
          <a:p>
            <a:pPr marL="285750" indent="-285750">
              <a:buFont typeface="Arial" panose="020B0604020202020204" pitchFamily="34" charset="0"/>
              <a:buChar char="•"/>
            </a:pPr>
            <a:r>
              <a:rPr lang="en-US"/>
              <a:t>23 I/O Pins that can be used with our sensors which is what is a bit more than required for our Lock.</a:t>
            </a:r>
          </a:p>
          <a:p>
            <a:pPr marL="285750" indent="-285750">
              <a:buFont typeface="Arial" panose="020B0604020202020204" pitchFamily="34" charset="0"/>
              <a:buChar char="•"/>
            </a:pPr>
            <a:r>
              <a:rPr lang="en-US"/>
              <a:t>Low priced around $2.82</a:t>
            </a:r>
          </a:p>
          <a:p>
            <a:pPr marL="285750" indent="-285750">
              <a:buFont typeface="Arial" panose="020B0604020202020204" pitchFamily="34" charset="0"/>
              <a:buChar char="•"/>
            </a:pPr>
            <a:r>
              <a:rPr lang="en-US"/>
              <a:t>Can use SPI, UART, and I2C</a:t>
            </a:r>
          </a:p>
          <a:p>
            <a:pPr marL="285750" indent="-285750">
              <a:buFont typeface="Arial" panose="020B0604020202020204" pitchFamily="34" charset="0"/>
              <a:buChar char="•"/>
            </a:pPr>
            <a:endParaRPr lang="en-US"/>
          </a:p>
          <a:p>
            <a:endParaRPr lang="en-US"/>
          </a:p>
        </p:txBody>
      </p:sp>
      <p:sp>
        <p:nvSpPr>
          <p:cNvPr id="8" name="Rectangle: Rounded Corners 7">
            <a:extLst>
              <a:ext uri="{FF2B5EF4-FFF2-40B4-BE49-F238E27FC236}">
                <a16:creationId xmlns:a16="http://schemas.microsoft.com/office/drawing/2014/main" id="{0C5332D6-7DD3-41B2-835F-16C2A56F505F}"/>
              </a:ext>
            </a:extLst>
          </p:cNvPr>
          <p:cNvSpPr/>
          <p:nvPr/>
        </p:nvSpPr>
        <p:spPr>
          <a:xfrm>
            <a:off x="7550928" y="470821"/>
            <a:ext cx="3622090" cy="6075245"/>
          </a:xfrm>
          <a:prstGeom prst="roundRect">
            <a:avLst/>
          </a:prstGeom>
          <a:solidFill>
            <a:schemeClr val="tx1">
              <a:lumMod val="85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93164FB-37A5-49B5-A729-D07077FDAB19}"/>
              </a:ext>
            </a:extLst>
          </p:cNvPr>
          <p:cNvSpPr/>
          <p:nvPr/>
        </p:nvSpPr>
        <p:spPr>
          <a:xfrm>
            <a:off x="7870524" y="697962"/>
            <a:ext cx="3009529" cy="1760698"/>
          </a:xfrm>
          <a:prstGeom prst="roundRect">
            <a:avLst/>
          </a:prstGeom>
          <a:solidFill>
            <a:schemeClr val="bg1">
              <a:lumMod val="50000"/>
              <a:lumOff val="50000"/>
              <a:alpha val="75000"/>
            </a:schemeClr>
          </a:solidFill>
          <a:ln>
            <a:solidFill>
              <a:srgbClr val="C8221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9CBA601-EF89-4371-BEB2-58EC6C7A39EB}"/>
              </a:ext>
            </a:extLst>
          </p:cNvPr>
          <p:cNvSpPr/>
          <p:nvPr/>
        </p:nvSpPr>
        <p:spPr>
          <a:xfrm>
            <a:off x="7870524" y="2611059"/>
            <a:ext cx="3009530" cy="3707867"/>
          </a:xfrm>
          <a:prstGeom prst="roundRect">
            <a:avLst/>
          </a:prstGeom>
          <a:solidFill>
            <a:schemeClr val="bg1">
              <a:lumMod val="50000"/>
              <a:lumOff val="50000"/>
              <a:alpha val="75000"/>
            </a:schemeClr>
          </a:solidFill>
          <a:ln>
            <a:solidFill>
              <a:srgbClr val="C82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9" descr="A picture containing text, music, piano&#10;&#10;Description automatically generated">
            <a:extLst>
              <a:ext uri="{FF2B5EF4-FFF2-40B4-BE49-F238E27FC236}">
                <a16:creationId xmlns:a16="http://schemas.microsoft.com/office/drawing/2014/main" id="{97D673A4-F956-4974-B582-C5B8A3BA94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47903" y="958659"/>
            <a:ext cx="2653241" cy="1293270"/>
          </a:xfrm>
        </p:spPr>
      </p:pic>
      <p:graphicFrame>
        <p:nvGraphicFramePr>
          <p:cNvPr id="12" name="Table 14">
            <a:extLst>
              <a:ext uri="{FF2B5EF4-FFF2-40B4-BE49-F238E27FC236}">
                <a16:creationId xmlns:a16="http://schemas.microsoft.com/office/drawing/2014/main" id="{C61E0110-7200-4337-9681-A8EC61D2C98D}"/>
              </a:ext>
            </a:extLst>
          </p:cNvPr>
          <p:cNvGraphicFramePr>
            <a:graphicFrameLocks noGrp="1"/>
          </p:cNvGraphicFramePr>
          <p:nvPr>
            <p:extLst>
              <p:ext uri="{D42A27DB-BD31-4B8C-83A1-F6EECF244321}">
                <p14:modId xmlns:p14="http://schemas.microsoft.com/office/powerpoint/2010/main" val="311966004"/>
              </p:ext>
            </p:extLst>
          </p:nvPr>
        </p:nvGraphicFramePr>
        <p:xfrm>
          <a:off x="8174559" y="2816303"/>
          <a:ext cx="2401456" cy="3256398"/>
        </p:xfrm>
        <a:graphic>
          <a:graphicData uri="http://schemas.openxmlformats.org/drawingml/2006/table">
            <a:tbl>
              <a:tblPr firstRow="1" bandRow="1">
                <a:tableStyleId>{2D5ABB26-0587-4C30-8999-92F81FD0307C}</a:tableStyleId>
              </a:tblPr>
              <a:tblGrid>
                <a:gridCol w="895257">
                  <a:extLst>
                    <a:ext uri="{9D8B030D-6E8A-4147-A177-3AD203B41FA5}">
                      <a16:colId xmlns:a16="http://schemas.microsoft.com/office/drawing/2014/main" val="3506585460"/>
                    </a:ext>
                  </a:extLst>
                </a:gridCol>
                <a:gridCol w="1506199">
                  <a:extLst>
                    <a:ext uri="{9D8B030D-6E8A-4147-A177-3AD203B41FA5}">
                      <a16:colId xmlns:a16="http://schemas.microsoft.com/office/drawing/2014/main" val="2972764870"/>
                    </a:ext>
                  </a:extLst>
                </a:gridCol>
              </a:tblGrid>
              <a:tr h="281428">
                <a:tc>
                  <a:txBody>
                    <a:bodyPr/>
                    <a:lstStyle/>
                    <a:p>
                      <a:r>
                        <a:rPr lang="en-US" sz="1400"/>
                        <a:t>Price</a:t>
                      </a:r>
                    </a:p>
                  </a:txBody>
                  <a:tcPr/>
                </a:tc>
                <a:tc>
                  <a:txBody>
                    <a:bodyPr/>
                    <a:lstStyle/>
                    <a:p>
                      <a:r>
                        <a:rPr lang="en-US" sz="1400"/>
                        <a:t>~ $2.82</a:t>
                      </a:r>
                    </a:p>
                  </a:txBody>
                  <a:tcPr/>
                </a:tc>
                <a:extLst>
                  <a:ext uri="{0D108BD9-81ED-4DB2-BD59-A6C34878D82A}">
                    <a16:rowId xmlns:a16="http://schemas.microsoft.com/office/drawing/2014/main" val="1110496616"/>
                  </a:ext>
                </a:extLst>
              </a:tr>
              <a:tr h="829954">
                <a:tc>
                  <a:txBody>
                    <a:bodyPr/>
                    <a:lstStyle/>
                    <a:p>
                      <a:r>
                        <a:rPr lang="en-US" sz="1400"/>
                        <a:t>CPU</a:t>
                      </a:r>
                    </a:p>
                  </a:txBody>
                  <a:tcPr/>
                </a:tc>
                <a:tc>
                  <a:txBody>
                    <a:bodyPr/>
                    <a:lstStyle/>
                    <a:p>
                      <a:r>
                        <a:rPr lang="en-US" sz="1400"/>
                        <a:t>8-bit AVR RISC CPU On-chip 2-cycle multiplier</a:t>
                      </a:r>
                    </a:p>
                  </a:txBody>
                  <a:tcPr/>
                </a:tc>
                <a:extLst>
                  <a:ext uri="{0D108BD9-81ED-4DB2-BD59-A6C34878D82A}">
                    <a16:rowId xmlns:a16="http://schemas.microsoft.com/office/drawing/2014/main" val="1809799753"/>
                  </a:ext>
                </a:extLst>
              </a:tr>
              <a:tr h="638426">
                <a:tc>
                  <a:txBody>
                    <a:bodyPr/>
                    <a:lstStyle/>
                    <a:p>
                      <a:r>
                        <a:rPr lang="en-US" sz="1400"/>
                        <a:t>Flash Memory</a:t>
                      </a:r>
                    </a:p>
                  </a:txBody>
                  <a:tcPr/>
                </a:tc>
                <a:tc>
                  <a:txBody>
                    <a:bodyPr/>
                    <a:lstStyle/>
                    <a:p>
                      <a:r>
                        <a:rPr lang="en-US" sz="1400"/>
                        <a:t>32 KB</a:t>
                      </a:r>
                    </a:p>
                  </a:txBody>
                  <a:tcPr/>
                </a:tc>
                <a:extLst>
                  <a:ext uri="{0D108BD9-81ED-4DB2-BD59-A6C34878D82A}">
                    <a16:rowId xmlns:a16="http://schemas.microsoft.com/office/drawing/2014/main" val="1613680199"/>
                  </a:ext>
                </a:extLst>
              </a:tr>
              <a:tr h="281428">
                <a:tc>
                  <a:txBody>
                    <a:bodyPr/>
                    <a:lstStyle/>
                    <a:p>
                      <a:r>
                        <a:rPr lang="en-US" sz="1400"/>
                        <a:t>SRAM</a:t>
                      </a:r>
                    </a:p>
                  </a:txBody>
                  <a:tcPr/>
                </a:tc>
                <a:tc>
                  <a:txBody>
                    <a:bodyPr/>
                    <a:lstStyle/>
                    <a:p>
                      <a:r>
                        <a:rPr lang="en-US" sz="1400"/>
                        <a:t>2 KB internal</a:t>
                      </a:r>
                    </a:p>
                  </a:txBody>
                  <a:tcPr/>
                </a:tc>
                <a:extLst>
                  <a:ext uri="{0D108BD9-81ED-4DB2-BD59-A6C34878D82A}">
                    <a16:rowId xmlns:a16="http://schemas.microsoft.com/office/drawing/2014/main" val="1030932130"/>
                  </a:ext>
                </a:extLst>
              </a:tr>
              <a:tr h="446898">
                <a:tc>
                  <a:txBody>
                    <a:bodyPr/>
                    <a:lstStyle/>
                    <a:p>
                      <a:r>
                        <a:rPr lang="en-US" sz="1400"/>
                        <a:t>Registers</a:t>
                      </a:r>
                    </a:p>
                  </a:txBody>
                  <a:tcPr/>
                </a:tc>
                <a:tc>
                  <a:txBody>
                    <a:bodyPr/>
                    <a:lstStyle/>
                    <a:p>
                      <a:r>
                        <a:rPr lang="en-US" sz="1400"/>
                        <a:t>32 8-bit general purpose working registers</a:t>
                      </a:r>
                    </a:p>
                  </a:txBody>
                  <a:tcPr/>
                </a:tc>
                <a:extLst>
                  <a:ext uri="{0D108BD9-81ED-4DB2-BD59-A6C34878D82A}">
                    <a16:rowId xmlns:a16="http://schemas.microsoft.com/office/drawing/2014/main" val="242039830"/>
                  </a:ext>
                </a:extLst>
              </a:tr>
              <a:tr h="446898">
                <a:tc>
                  <a:txBody>
                    <a:bodyPr/>
                    <a:lstStyle/>
                    <a:p>
                      <a:r>
                        <a:rPr lang="en-US" sz="1400"/>
                        <a:t>I/O Pins</a:t>
                      </a:r>
                    </a:p>
                  </a:txBody>
                  <a:tcPr/>
                </a:tc>
                <a:tc>
                  <a:txBody>
                    <a:bodyPr/>
                    <a:lstStyle/>
                    <a:p>
                      <a:r>
                        <a:rPr lang="en-US" sz="1400"/>
                        <a:t>23</a:t>
                      </a:r>
                    </a:p>
                  </a:txBody>
                  <a:tcPr/>
                </a:tc>
                <a:extLst>
                  <a:ext uri="{0D108BD9-81ED-4DB2-BD59-A6C34878D82A}">
                    <a16:rowId xmlns:a16="http://schemas.microsoft.com/office/drawing/2014/main" val="1184749869"/>
                  </a:ext>
                </a:extLst>
              </a:tr>
            </a:tbl>
          </a:graphicData>
        </a:graphic>
      </p:graphicFrame>
    </p:spTree>
    <p:extLst>
      <p:ext uri="{BB962C8B-B14F-4D97-AF65-F5344CB8AC3E}">
        <p14:creationId xmlns:p14="http://schemas.microsoft.com/office/powerpoint/2010/main" val="438344162"/>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01D8-B2D4-46CB-B4FC-420AE05530F1}"/>
              </a:ext>
            </a:extLst>
          </p:cNvPr>
          <p:cNvSpPr>
            <a:spLocks noGrp="1"/>
          </p:cNvSpPr>
          <p:nvPr>
            <p:ph type="title"/>
          </p:nvPr>
        </p:nvSpPr>
        <p:spPr>
          <a:xfrm>
            <a:off x="1179041" y="688383"/>
            <a:ext cx="6124968" cy="1478570"/>
          </a:xfrm>
        </p:spPr>
        <p:txBody>
          <a:bodyPr/>
          <a:lstStyle/>
          <a:p>
            <a:r>
              <a:rPr lang="en-US"/>
              <a:t>Wi-Fi Module (ESP8266)</a:t>
            </a:r>
          </a:p>
        </p:txBody>
      </p:sp>
      <p:sp>
        <p:nvSpPr>
          <p:cNvPr id="5" name="TextBox 4">
            <a:extLst>
              <a:ext uri="{FF2B5EF4-FFF2-40B4-BE49-F238E27FC236}">
                <a16:creationId xmlns:a16="http://schemas.microsoft.com/office/drawing/2014/main" id="{0FD821C1-58E2-4E4C-A1B5-5762EFCDB2BF}"/>
              </a:ext>
            </a:extLst>
          </p:cNvPr>
          <p:cNvSpPr txBox="1"/>
          <p:nvPr/>
        </p:nvSpPr>
        <p:spPr>
          <a:xfrm>
            <a:off x="1173222" y="2166953"/>
            <a:ext cx="6124968" cy="4524315"/>
          </a:xfrm>
          <a:prstGeom prst="rect">
            <a:avLst/>
          </a:prstGeom>
          <a:noFill/>
        </p:spPr>
        <p:txBody>
          <a:bodyPr wrap="square" lIns="91440" tIns="45720" rIns="91440" bIns="45720" rtlCol="0" anchor="t">
            <a:spAutoFit/>
          </a:bodyPr>
          <a:lstStyle/>
          <a:p>
            <a:r>
              <a:rPr lang="en-US"/>
              <a:t>The Wi-Fi module will be used to communicate sensor data from the microcontroller to the server and will be used to send the signal to unlock the door. </a:t>
            </a:r>
          </a:p>
          <a:p>
            <a:endParaRPr lang="en-US"/>
          </a:p>
          <a:p>
            <a:r>
              <a:rPr lang="en-US"/>
              <a:t>We were looking at the ESP8266, ESP32 and the CC3120. Since we do not need too much processing power on the Wi-Fi chip itself, we ultimately went with the ESP8266.</a:t>
            </a:r>
          </a:p>
          <a:p>
            <a:endParaRPr lang="en-US"/>
          </a:p>
          <a:p>
            <a:r>
              <a:rPr lang="en-US"/>
              <a:t>Advantages:</a:t>
            </a:r>
          </a:p>
          <a:p>
            <a:pPr marL="285750" indent="-285750">
              <a:buFont typeface="Arial" panose="020B0604020202020204" pitchFamily="34" charset="0"/>
              <a:buChar char="•"/>
            </a:pPr>
            <a:r>
              <a:rPr lang="en-US"/>
              <a:t>Lowest Price</a:t>
            </a:r>
          </a:p>
          <a:p>
            <a:pPr marL="285750" indent="-285750">
              <a:buFont typeface="Arial" panose="020B0604020202020204" pitchFamily="34" charset="0"/>
              <a:buChar char="•"/>
            </a:pPr>
            <a:r>
              <a:rPr lang="en-US"/>
              <a:t>Lowest Power Consumption</a:t>
            </a:r>
          </a:p>
          <a:p>
            <a:pPr marL="285750" indent="-285750">
              <a:buFont typeface="Arial" panose="020B0604020202020204" pitchFamily="34" charset="0"/>
              <a:buChar char="•"/>
            </a:pPr>
            <a:r>
              <a:rPr lang="en-US"/>
              <a:t>Smallest Size</a:t>
            </a:r>
          </a:p>
          <a:p>
            <a:pPr marL="285750" indent="-285750">
              <a:buFont typeface="Arial" panose="020B0604020202020204" pitchFamily="34" charset="0"/>
              <a:buChar char="•"/>
            </a:pPr>
            <a:r>
              <a:rPr lang="en-US"/>
              <a:t>Communicates through UART</a:t>
            </a:r>
          </a:p>
          <a:p>
            <a:pPr marL="285750" indent="-285750">
              <a:buFont typeface="Arial" panose="020B0604020202020204" pitchFamily="34" charset="0"/>
              <a:buChar char="•"/>
            </a:pPr>
            <a:r>
              <a:rPr lang="en-US"/>
              <a:t>Can complete HTTP requests</a:t>
            </a:r>
          </a:p>
          <a:p>
            <a:pPr marL="285750" indent="-285750">
              <a:buFont typeface="Arial" panose="020B0604020202020204" pitchFamily="34" charset="0"/>
              <a:buChar char="•"/>
            </a:pPr>
            <a:endParaRPr lang="en-US"/>
          </a:p>
          <a:p>
            <a:endParaRPr lang="en-US"/>
          </a:p>
        </p:txBody>
      </p:sp>
      <p:sp>
        <p:nvSpPr>
          <p:cNvPr id="8" name="Rectangle: Rounded Corners 7">
            <a:extLst>
              <a:ext uri="{FF2B5EF4-FFF2-40B4-BE49-F238E27FC236}">
                <a16:creationId xmlns:a16="http://schemas.microsoft.com/office/drawing/2014/main" id="{0C5332D6-7DD3-41B2-835F-16C2A56F505F}"/>
              </a:ext>
            </a:extLst>
          </p:cNvPr>
          <p:cNvSpPr/>
          <p:nvPr/>
        </p:nvSpPr>
        <p:spPr>
          <a:xfrm>
            <a:off x="7550928" y="470821"/>
            <a:ext cx="3622090" cy="6075245"/>
          </a:xfrm>
          <a:prstGeom prst="roundRect">
            <a:avLst/>
          </a:prstGeom>
          <a:solidFill>
            <a:schemeClr val="tx1">
              <a:lumMod val="85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93164FB-37A5-49B5-A729-D07077FDAB19}"/>
              </a:ext>
            </a:extLst>
          </p:cNvPr>
          <p:cNvSpPr/>
          <p:nvPr/>
        </p:nvSpPr>
        <p:spPr>
          <a:xfrm>
            <a:off x="7870524" y="697962"/>
            <a:ext cx="3009529" cy="1760698"/>
          </a:xfrm>
          <a:prstGeom prst="roundRect">
            <a:avLst/>
          </a:prstGeom>
          <a:solidFill>
            <a:schemeClr val="bg1">
              <a:lumMod val="50000"/>
              <a:lumOff val="50000"/>
              <a:alpha val="75000"/>
            </a:schemeClr>
          </a:solidFill>
          <a:ln>
            <a:solidFill>
              <a:srgbClr val="C8221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9CBA601-EF89-4371-BEB2-58EC6C7A39EB}"/>
              </a:ext>
            </a:extLst>
          </p:cNvPr>
          <p:cNvSpPr/>
          <p:nvPr/>
        </p:nvSpPr>
        <p:spPr>
          <a:xfrm>
            <a:off x="7870524" y="2611059"/>
            <a:ext cx="3009530" cy="3707867"/>
          </a:xfrm>
          <a:prstGeom prst="roundRect">
            <a:avLst/>
          </a:prstGeom>
          <a:solidFill>
            <a:schemeClr val="bg1">
              <a:lumMod val="50000"/>
              <a:lumOff val="50000"/>
              <a:alpha val="75000"/>
            </a:schemeClr>
          </a:solidFill>
          <a:ln>
            <a:solidFill>
              <a:srgbClr val="C82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4">
            <a:extLst>
              <a:ext uri="{FF2B5EF4-FFF2-40B4-BE49-F238E27FC236}">
                <a16:creationId xmlns:a16="http://schemas.microsoft.com/office/drawing/2014/main" id="{0CEFDF74-463B-4F5E-8473-7315A06D9278}"/>
              </a:ext>
            </a:extLst>
          </p:cNvPr>
          <p:cNvGraphicFramePr>
            <a:graphicFrameLocks noGrp="1"/>
          </p:cNvGraphicFramePr>
          <p:nvPr>
            <p:extLst>
              <p:ext uri="{D42A27DB-BD31-4B8C-83A1-F6EECF244321}">
                <p14:modId xmlns:p14="http://schemas.microsoft.com/office/powerpoint/2010/main" val="3833641183"/>
              </p:ext>
            </p:extLst>
          </p:nvPr>
        </p:nvGraphicFramePr>
        <p:xfrm>
          <a:off x="8174559" y="2836793"/>
          <a:ext cx="2401456" cy="3197263"/>
        </p:xfrm>
        <a:graphic>
          <a:graphicData uri="http://schemas.openxmlformats.org/drawingml/2006/table">
            <a:tbl>
              <a:tblPr firstRow="1" bandRow="1">
                <a:tableStyleId>{2D5ABB26-0587-4C30-8999-92F81FD0307C}</a:tableStyleId>
              </a:tblPr>
              <a:tblGrid>
                <a:gridCol w="965741">
                  <a:extLst>
                    <a:ext uri="{9D8B030D-6E8A-4147-A177-3AD203B41FA5}">
                      <a16:colId xmlns:a16="http://schemas.microsoft.com/office/drawing/2014/main" val="3506585460"/>
                    </a:ext>
                  </a:extLst>
                </a:gridCol>
                <a:gridCol w="1435715">
                  <a:extLst>
                    <a:ext uri="{9D8B030D-6E8A-4147-A177-3AD203B41FA5}">
                      <a16:colId xmlns:a16="http://schemas.microsoft.com/office/drawing/2014/main" val="2972764870"/>
                    </a:ext>
                  </a:extLst>
                </a:gridCol>
              </a:tblGrid>
              <a:tr h="281428">
                <a:tc>
                  <a:txBody>
                    <a:bodyPr/>
                    <a:lstStyle/>
                    <a:p>
                      <a:r>
                        <a:rPr lang="en-US" sz="1400"/>
                        <a:t>Price</a:t>
                      </a:r>
                    </a:p>
                  </a:txBody>
                  <a:tcPr/>
                </a:tc>
                <a:tc>
                  <a:txBody>
                    <a:bodyPr/>
                    <a:lstStyle/>
                    <a:p>
                      <a:r>
                        <a:rPr lang="en-US" sz="1400"/>
                        <a:t>$1.60</a:t>
                      </a:r>
                    </a:p>
                  </a:txBody>
                  <a:tcPr/>
                </a:tc>
                <a:extLst>
                  <a:ext uri="{0D108BD9-81ED-4DB2-BD59-A6C34878D82A}">
                    <a16:rowId xmlns:a16="http://schemas.microsoft.com/office/drawing/2014/main" val="1110496616"/>
                  </a:ext>
                </a:extLst>
              </a:tr>
              <a:tr h="598200">
                <a:tc>
                  <a:txBody>
                    <a:bodyPr/>
                    <a:lstStyle/>
                    <a:p>
                      <a:r>
                        <a:rPr lang="en-US" sz="1400"/>
                        <a:t>CPU</a:t>
                      </a:r>
                    </a:p>
                  </a:txBody>
                  <a:tcPr/>
                </a:tc>
                <a:tc>
                  <a:txBody>
                    <a:bodyPr/>
                    <a:lstStyle/>
                    <a:p>
                      <a:r>
                        <a:rPr lang="en-US" sz="1400" err="1"/>
                        <a:t>Tensilica</a:t>
                      </a:r>
                      <a:r>
                        <a:rPr lang="en-US" sz="1400"/>
                        <a:t> L106 32-bit processor</a:t>
                      </a:r>
                    </a:p>
                  </a:txBody>
                  <a:tcPr/>
                </a:tc>
                <a:extLst>
                  <a:ext uri="{0D108BD9-81ED-4DB2-BD59-A6C34878D82A}">
                    <a16:rowId xmlns:a16="http://schemas.microsoft.com/office/drawing/2014/main" val="1809799753"/>
                  </a:ext>
                </a:extLst>
              </a:tr>
              <a:tr h="364147">
                <a:tc>
                  <a:txBody>
                    <a:bodyPr/>
                    <a:lstStyle/>
                    <a:p>
                      <a:r>
                        <a:rPr lang="en-US" sz="1400"/>
                        <a:t>RAM</a:t>
                      </a:r>
                    </a:p>
                  </a:txBody>
                  <a:tcPr/>
                </a:tc>
                <a:tc>
                  <a:txBody>
                    <a:bodyPr/>
                    <a:lstStyle/>
                    <a:p>
                      <a:r>
                        <a:rPr lang="en-US" sz="1400"/>
                        <a:t>&lt; 50 KB</a:t>
                      </a:r>
                    </a:p>
                  </a:txBody>
                  <a:tcPr/>
                </a:tc>
                <a:extLst>
                  <a:ext uri="{0D108BD9-81ED-4DB2-BD59-A6C34878D82A}">
                    <a16:rowId xmlns:a16="http://schemas.microsoft.com/office/drawing/2014/main" val="1613680199"/>
                  </a:ext>
                </a:extLst>
              </a:tr>
              <a:tr h="281428">
                <a:tc>
                  <a:txBody>
                    <a:bodyPr/>
                    <a:lstStyle/>
                    <a:p>
                      <a:r>
                        <a:rPr lang="en-US" sz="1400"/>
                        <a:t>Other Memory</a:t>
                      </a:r>
                    </a:p>
                  </a:txBody>
                  <a:tcPr/>
                </a:tc>
                <a:tc>
                  <a:txBody>
                    <a:bodyPr/>
                    <a:lstStyle/>
                    <a:p>
                      <a:r>
                        <a:rPr lang="en-US" sz="1400"/>
                        <a:t>16 MB External Flash</a:t>
                      </a:r>
                    </a:p>
                  </a:txBody>
                  <a:tcPr/>
                </a:tc>
                <a:extLst>
                  <a:ext uri="{0D108BD9-81ED-4DB2-BD59-A6C34878D82A}">
                    <a16:rowId xmlns:a16="http://schemas.microsoft.com/office/drawing/2014/main" val="1030932130"/>
                  </a:ext>
                </a:extLst>
              </a:tr>
              <a:tr h="446898">
                <a:tc>
                  <a:txBody>
                    <a:bodyPr/>
                    <a:lstStyle/>
                    <a:p>
                      <a:r>
                        <a:rPr lang="en-US" sz="1400"/>
                        <a:t>Operating Current</a:t>
                      </a:r>
                    </a:p>
                  </a:txBody>
                  <a:tcPr/>
                </a:tc>
                <a:tc>
                  <a:txBody>
                    <a:bodyPr/>
                    <a:lstStyle/>
                    <a:p>
                      <a:r>
                        <a:rPr lang="en-US" sz="1400"/>
                        <a:t>~ 80 mA</a:t>
                      </a:r>
                    </a:p>
                  </a:txBody>
                  <a:tcPr/>
                </a:tc>
                <a:extLst>
                  <a:ext uri="{0D108BD9-81ED-4DB2-BD59-A6C34878D82A}">
                    <a16:rowId xmlns:a16="http://schemas.microsoft.com/office/drawing/2014/main" val="242039830"/>
                  </a:ext>
                </a:extLst>
              </a:tr>
              <a:tr h="446898">
                <a:tc>
                  <a:txBody>
                    <a:bodyPr/>
                    <a:lstStyle/>
                    <a:p>
                      <a:r>
                        <a:rPr lang="en-US" sz="1400"/>
                        <a:t>I/O Pins</a:t>
                      </a:r>
                    </a:p>
                  </a:txBody>
                  <a:tcPr/>
                </a:tc>
                <a:tc>
                  <a:txBody>
                    <a:bodyPr/>
                    <a:lstStyle/>
                    <a:p>
                      <a:r>
                        <a:rPr lang="en-US" sz="1400"/>
                        <a:t>17</a:t>
                      </a:r>
                    </a:p>
                  </a:txBody>
                  <a:tcPr/>
                </a:tc>
                <a:extLst>
                  <a:ext uri="{0D108BD9-81ED-4DB2-BD59-A6C34878D82A}">
                    <a16:rowId xmlns:a16="http://schemas.microsoft.com/office/drawing/2014/main" val="1184749869"/>
                  </a:ext>
                </a:extLst>
              </a:tr>
              <a:tr h="446898">
                <a:tc>
                  <a:txBody>
                    <a:bodyPr/>
                    <a:lstStyle/>
                    <a:p>
                      <a:r>
                        <a:rPr lang="en-US" sz="1400"/>
                        <a:t>Size</a:t>
                      </a:r>
                    </a:p>
                  </a:txBody>
                  <a:tcPr/>
                </a:tc>
                <a:tc>
                  <a:txBody>
                    <a:bodyPr/>
                    <a:lstStyle/>
                    <a:p>
                      <a:r>
                        <a:rPr lang="en-US" sz="1400"/>
                        <a:t>5mm x 5mm</a:t>
                      </a:r>
                    </a:p>
                  </a:txBody>
                  <a:tcPr/>
                </a:tc>
                <a:extLst>
                  <a:ext uri="{0D108BD9-81ED-4DB2-BD59-A6C34878D82A}">
                    <a16:rowId xmlns:a16="http://schemas.microsoft.com/office/drawing/2014/main" val="1805832693"/>
                  </a:ext>
                </a:extLst>
              </a:tr>
            </a:tbl>
          </a:graphicData>
        </a:graphic>
      </p:graphicFrame>
      <p:pic>
        <p:nvPicPr>
          <p:cNvPr id="15" name="Picture 14" descr="A picture containing text, electronics&#10;&#10;Description automatically generated">
            <a:extLst>
              <a:ext uri="{FF2B5EF4-FFF2-40B4-BE49-F238E27FC236}">
                <a16:creationId xmlns:a16="http://schemas.microsoft.com/office/drawing/2014/main" id="{5F506A69-4D3D-4F6C-9C7A-5E887D40763B}"/>
              </a:ext>
            </a:extLst>
          </p:cNvPr>
          <p:cNvPicPr>
            <a:picLocks noChangeAspect="1"/>
          </p:cNvPicPr>
          <p:nvPr/>
        </p:nvPicPr>
        <p:blipFill rotWithShape="1">
          <a:blip r:embed="rId3">
            <a:extLst>
              <a:ext uri="{28A0092B-C50C-407E-A947-70E740481C1C}">
                <a14:useLocalDpi xmlns:a14="http://schemas.microsoft.com/office/drawing/2010/main" val="0"/>
              </a:ext>
            </a:extLst>
          </a:blip>
          <a:srcRect l="25840" t="20230" r="27260" b="23218"/>
          <a:stretch/>
        </p:blipFill>
        <p:spPr>
          <a:xfrm>
            <a:off x="8209466" y="795834"/>
            <a:ext cx="2305014" cy="1564954"/>
          </a:xfrm>
          <a:prstGeom prst="rect">
            <a:avLst/>
          </a:prstGeom>
        </p:spPr>
      </p:pic>
    </p:spTree>
    <p:extLst>
      <p:ext uri="{BB962C8B-B14F-4D97-AF65-F5344CB8AC3E}">
        <p14:creationId xmlns:p14="http://schemas.microsoft.com/office/powerpoint/2010/main" val="2334149846"/>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8221A"/>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3EC1-25DC-4A3D-8AE1-F363EAF57523}"/>
              </a:ext>
            </a:extLst>
          </p:cNvPr>
          <p:cNvSpPr>
            <a:spLocks noGrp="1"/>
          </p:cNvSpPr>
          <p:nvPr>
            <p:ph type="title"/>
          </p:nvPr>
        </p:nvSpPr>
        <p:spPr>
          <a:xfrm>
            <a:off x="1141413" y="618518"/>
            <a:ext cx="9905998" cy="1478570"/>
          </a:xfrm>
        </p:spPr>
        <p:txBody>
          <a:bodyPr>
            <a:normAutofit/>
          </a:bodyPr>
          <a:lstStyle/>
          <a:p>
            <a:r>
              <a:rPr lang="en-US"/>
              <a:t>Motivation</a:t>
            </a:r>
          </a:p>
        </p:txBody>
      </p:sp>
      <p:graphicFrame>
        <p:nvGraphicFramePr>
          <p:cNvPr id="5" name="Content Placeholder 2">
            <a:extLst>
              <a:ext uri="{FF2B5EF4-FFF2-40B4-BE49-F238E27FC236}">
                <a16:creationId xmlns:a16="http://schemas.microsoft.com/office/drawing/2014/main" id="{361E9381-4C99-416A-9747-628FC50A8DE8}"/>
              </a:ext>
            </a:extLst>
          </p:cNvPr>
          <p:cNvGraphicFramePr>
            <a:graphicFrameLocks noGrp="1"/>
          </p:cNvGraphicFramePr>
          <p:nvPr>
            <p:ph idx="1"/>
            <p:extLst>
              <p:ext uri="{D42A27DB-BD31-4B8C-83A1-F6EECF244321}">
                <p14:modId xmlns:p14="http://schemas.microsoft.com/office/powerpoint/2010/main" val="4067567170"/>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9479797"/>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01D8-B2D4-46CB-B4FC-420AE05530F1}"/>
              </a:ext>
            </a:extLst>
          </p:cNvPr>
          <p:cNvSpPr>
            <a:spLocks noGrp="1"/>
          </p:cNvSpPr>
          <p:nvPr>
            <p:ph type="title"/>
          </p:nvPr>
        </p:nvSpPr>
        <p:spPr>
          <a:xfrm>
            <a:off x="1179041" y="688383"/>
            <a:ext cx="6124968" cy="1478570"/>
          </a:xfrm>
        </p:spPr>
        <p:txBody>
          <a:bodyPr/>
          <a:lstStyle/>
          <a:p>
            <a:r>
              <a:rPr lang="en-US"/>
              <a:t>Camera (OV2640)</a:t>
            </a:r>
          </a:p>
        </p:txBody>
      </p:sp>
      <p:sp>
        <p:nvSpPr>
          <p:cNvPr id="5" name="TextBox 4">
            <a:extLst>
              <a:ext uri="{FF2B5EF4-FFF2-40B4-BE49-F238E27FC236}">
                <a16:creationId xmlns:a16="http://schemas.microsoft.com/office/drawing/2014/main" id="{0FD821C1-58E2-4E4C-A1B5-5762EFCDB2BF}"/>
              </a:ext>
            </a:extLst>
          </p:cNvPr>
          <p:cNvSpPr txBox="1"/>
          <p:nvPr/>
        </p:nvSpPr>
        <p:spPr>
          <a:xfrm>
            <a:off x="1018982" y="2166953"/>
            <a:ext cx="6124968" cy="3693319"/>
          </a:xfrm>
          <a:prstGeom prst="rect">
            <a:avLst/>
          </a:prstGeom>
          <a:noFill/>
        </p:spPr>
        <p:txBody>
          <a:bodyPr wrap="square" lIns="91440" tIns="45720" rIns="91440" bIns="45720" rtlCol="0" anchor="t">
            <a:spAutoFit/>
          </a:bodyPr>
          <a:lstStyle/>
          <a:p>
            <a:r>
              <a:rPr lang="en-US"/>
              <a:t>The main purpose for the camera module is to take images of guests at the door and store in the database to later be used for facial recognition. </a:t>
            </a:r>
          </a:p>
          <a:p>
            <a:endParaRPr lang="en-US"/>
          </a:p>
          <a:p>
            <a:r>
              <a:rPr lang="en-US"/>
              <a:t>We have decided to go with the ESP32-CAM module that uses the OV2640 for image processing and uploading.</a:t>
            </a:r>
          </a:p>
          <a:p>
            <a:endParaRPr lang="en-US"/>
          </a:p>
          <a:p>
            <a:r>
              <a:rPr lang="en-US"/>
              <a:t>Advantages:</a:t>
            </a:r>
          </a:p>
          <a:p>
            <a:pPr marL="285750" indent="-285750">
              <a:buFont typeface="Arial" panose="020B0604020202020204" pitchFamily="34" charset="0"/>
              <a:buChar char="•"/>
            </a:pPr>
            <a:r>
              <a:rPr lang="en-US"/>
              <a:t>Lowest price</a:t>
            </a:r>
          </a:p>
          <a:p>
            <a:pPr marL="285750" indent="-285750">
              <a:buFont typeface="Arial" panose="020B0604020202020204" pitchFamily="34" charset="0"/>
              <a:buChar char="•"/>
            </a:pPr>
            <a:r>
              <a:rPr lang="en-US"/>
              <a:t>Allows for Facial Recognition in terms of the Image Quality.</a:t>
            </a:r>
          </a:p>
          <a:p>
            <a:pPr marL="285750" indent="-285750">
              <a:buFont typeface="Arial" panose="020B0604020202020204" pitchFamily="34" charset="0"/>
              <a:buChar char="•"/>
            </a:pPr>
            <a:r>
              <a:rPr lang="en-US"/>
              <a:t>Other comparable features were identical across camera's we looked at.</a:t>
            </a:r>
          </a:p>
          <a:p>
            <a:endParaRPr lang="en-US"/>
          </a:p>
        </p:txBody>
      </p:sp>
      <p:sp>
        <p:nvSpPr>
          <p:cNvPr id="8" name="Rectangle: Rounded Corners 7">
            <a:extLst>
              <a:ext uri="{FF2B5EF4-FFF2-40B4-BE49-F238E27FC236}">
                <a16:creationId xmlns:a16="http://schemas.microsoft.com/office/drawing/2014/main" id="{0C5332D6-7DD3-41B2-835F-16C2A56F505F}"/>
              </a:ext>
            </a:extLst>
          </p:cNvPr>
          <p:cNvSpPr/>
          <p:nvPr/>
        </p:nvSpPr>
        <p:spPr>
          <a:xfrm>
            <a:off x="7550928" y="470821"/>
            <a:ext cx="3622090" cy="6075245"/>
          </a:xfrm>
          <a:prstGeom prst="roundRect">
            <a:avLst/>
          </a:prstGeom>
          <a:solidFill>
            <a:schemeClr val="tx1">
              <a:lumMod val="85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93164FB-37A5-49B5-A729-D07077FDAB19}"/>
              </a:ext>
            </a:extLst>
          </p:cNvPr>
          <p:cNvSpPr/>
          <p:nvPr/>
        </p:nvSpPr>
        <p:spPr>
          <a:xfrm>
            <a:off x="7870524" y="697962"/>
            <a:ext cx="3009529" cy="1760698"/>
          </a:xfrm>
          <a:prstGeom prst="roundRect">
            <a:avLst/>
          </a:prstGeom>
          <a:solidFill>
            <a:schemeClr val="bg1">
              <a:lumMod val="50000"/>
              <a:lumOff val="50000"/>
              <a:alpha val="75000"/>
            </a:schemeClr>
          </a:solidFill>
          <a:ln>
            <a:solidFill>
              <a:srgbClr val="C8221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9CBA601-EF89-4371-BEB2-58EC6C7A39EB}"/>
              </a:ext>
            </a:extLst>
          </p:cNvPr>
          <p:cNvSpPr/>
          <p:nvPr/>
        </p:nvSpPr>
        <p:spPr>
          <a:xfrm>
            <a:off x="7870524" y="2611059"/>
            <a:ext cx="3009530" cy="3707867"/>
          </a:xfrm>
          <a:prstGeom prst="roundRect">
            <a:avLst/>
          </a:prstGeom>
          <a:solidFill>
            <a:schemeClr val="bg1">
              <a:lumMod val="50000"/>
              <a:lumOff val="50000"/>
              <a:alpha val="75000"/>
            </a:schemeClr>
          </a:solidFill>
          <a:ln>
            <a:solidFill>
              <a:srgbClr val="C82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4">
            <a:extLst>
              <a:ext uri="{FF2B5EF4-FFF2-40B4-BE49-F238E27FC236}">
                <a16:creationId xmlns:a16="http://schemas.microsoft.com/office/drawing/2014/main" id="{2E150F24-44FC-4512-8DEC-A3051486C861}"/>
              </a:ext>
            </a:extLst>
          </p:cNvPr>
          <p:cNvGraphicFramePr>
            <a:graphicFrameLocks noGrp="1"/>
          </p:cNvGraphicFramePr>
          <p:nvPr>
            <p:extLst>
              <p:ext uri="{D42A27DB-BD31-4B8C-83A1-F6EECF244321}">
                <p14:modId xmlns:p14="http://schemas.microsoft.com/office/powerpoint/2010/main" val="3102051965"/>
              </p:ext>
            </p:extLst>
          </p:nvPr>
        </p:nvGraphicFramePr>
        <p:xfrm>
          <a:off x="8113604" y="2760169"/>
          <a:ext cx="2653417" cy="3481714"/>
        </p:xfrm>
        <a:graphic>
          <a:graphicData uri="http://schemas.openxmlformats.org/drawingml/2006/table">
            <a:tbl>
              <a:tblPr firstRow="1" bandRow="1">
                <a:tableStyleId>{2D5ABB26-0587-4C30-8999-92F81FD0307C}</a:tableStyleId>
              </a:tblPr>
              <a:tblGrid>
                <a:gridCol w="1067067">
                  <a:extLst>
                    <a:ext uri="{9D8B030D-6E8A-4147-A177-3AD203B41FA5}">
                      <a16:colId xmlns:a16="http://schemas.microsoft.com/office/drawing/2014/main" val="3506585460"/>
                    </a:ext>
                  </a:extLst>
                </a:gridCol>
                <a:gridCol w="1586350">
                  <a:extLst>
                    <a:ext uri="{9D8B030D-6E8A-4147-A177-3AD203B41FA5}">
                      <a16:colId xmlns:a16="http://schemas.microsoft.com/office/drawing/2014/main" val="2972764870"/>
                    </a:ext>
                  </a:extLst>
                </a:gridCol>
              </a:tblGrid>
              <a:tr h="281428">
                <a:tc>
                  <a:txBody>
                    <a:bodyPr/>
                    <a:lstStyle/>
                    <a:p>
                      <a:r>
                        <a:rPr lang="en-US" sz="1400"/>
                        <a:t>Price</a:t>
                      </a:r>
                    </a:p>
                  </a:txBody>
                  <a:tcPr/>
                </a:tc>
                <a:tc>
                  <a:txBody>
                    <a:bodyPr/>
                    <a:lstStyle/>
                    <a:p>
                      <a:r>
                        <a:rPr lang="en-US" sz="1200"/>
                        <a:t>~$1 - $5</a:t>
                      </a:r>
                    </a:p>
                  </a:txBody>
                  <a:tcPr/>
                </a:tc>
                <a:extLst>
                  <a:ext uri="{0D108BD9-81ED-4DB2-BD59-A6C34878D82A}">
                    <a16:rowId xmlns:a16="http://schemas.microsoft.com/office/drawing/2014/main" val="1110496616"/>
                  </a:ext>
                </a:extLst>
              </a:tr>
              <a:tr h="829954">
                <a:tc>
                  <a:txBody>
                    <a:bodyPr/>
                    <a:lstStyle/>
                    <a:p>
                      <a:r>
                        <a:rPr lang="en-US" sz="1400"/>
                        <a:t>Image Sizes</a:t>
                      </a:r>
                    </a:p>
                  </a:txBody>
                  <a:tcPr/>
                </a:tc>
                <a:tc>
                  <a:txBody>
                    <a:bodyPr/>
                    <a:lstStyle/>
                    <a:p>
                      <a:r>
                        <a:rPr lang="en-US" sz="1200"/>
                        <a:t>UXGA, SXGA, SVGA, any size scaling down to 40x30</a:t>
                      </a:r>
                    </a:p>
                  </a:txBody>
                  <a:tcPr/>
                </a:tc>
                <a:extLst>
                  <a:ext uri="{0D108BD9-81ED-4DB2-BD59-A6C34878D82A}">
                    <a16:rowId xmlns:a16="http://schemas.microsoft.com/office/drawing/2014/main" val="1809799753"/>
                  </a:ext>
                </a:extLst>
              </a:tr>
              <a:tr h="638426">
                <a:tc>
                  <a:txBody>
                    <a:bodyPr/>
                    <a:lstStyle/>
                    <a:p>
                      <a:r>
                        <a:rPr lang="en-US" sz="1400"/>
                        <a:t>Image Transfer Rates </a:t>
                      </a:r>
                    </a:p>
                  </a:txBody>
                  <a:tcPr/>
                </a:tc>
                <a:tc>
                  <a:txBody>
                    <a:bodyPr/>
                    <a:lstStyle/>
                    <a:p>
                      <a:r>
                        <a:rPr lang="en-US" sz="1200"/>
                        <a:t>60fps(CIF), 30fps(SVGA),</a:t>
                      </a:r>
                    </a:p>
                    <a:p>
                      <a:r>
                        <a:rPr lang="en-US" sz="1200"/>
                        <a:t>15fps(UXGA,SXGA)</a:t>
                      </a:r>
                    </a:p>
                  </a:txBody>
                  <a:tcPr/>
                </a:tc>
                <a:extLst>
                  <a:ext uri="{0D108BD9-81ED-4DB2-BD59-A6C34878D82A}">
                    <a16:rowId xmlns:a16="http://schemas.microsoft.com/office/drawing/2014/main" val="1613680199"/>
                  </a:ext>
                </a:extLst>
              </a:tr>
              <a:tr h="281428">
                <a:tc>
                  <a:txBody>
                    <a:bodyPr/>
                    <a:lstStyle/>
                    <a:p>
                      <a:r>
                        <a:rPr lang="en-US" sz="1400"/>
                        <a:t>Image Quality Controls</a:t>
                      </a:r>
                    </a:p>
                  </a:txBody>
                  <a:tcPr/>
                </a:tc>
                <a:tc>
                  <a:txBody>
                    <a:bodyPr/>
                    <a:lstStyle/>
                    <a:p>
                      <a:r>
                        <a:rPr lang="en-US" sz="1100"/>
                        <a:t>Color Saturation, Gamma, Sharpness, Lens Correction, Noise and White</a:t>
                      </a:r>
                    </a:p>
                    <a:p>
                      <a:r>
                        <a:rPr lang="en-US" sz="1100"/>
                        <a:t>Pixel Cancelling, 50/60 Hz luminance Detection</a:t>
                      </a:r>
                    </a:p>
                  </a:txBody>
                  <a:tcPr/>
                </a:tc>
                <a:extLst>
                  <a:ext uri="{0D108BD9-81ED-4DB2-BD59-A6C34878D82A}">
                    <a16:rowId xmlns:a16="http://schemas.microsoft.com/office/drawing/2014/main" val="1030932130"/>
                  </a:ext>
                </a:extLst>
              </a:tr>
              <a:tr h="446898">
                <a:tc>
                  <a:txBody>
                    <a:bodyPr/>
                    <a:lstStyle/>
                    <a:p>
                      <a:r>
                        <a:rPr lang="en-US" sz="1400"/>
                        <a:t>Operating Modes</a:t>
                      </a:r>
                    </a:p>
                  </a:txBody>
                  <a:tcPr/>
                </a:tc>
                <a:tc>
                  <a:txBody>
                    <a:bodyPr/>
                    <a:lstStyle/>
                    <a:p>
                      <a:r>
                        <a:rPr lang="en-US" sz="1200"/>
                        <a:t>Video and Photo</a:t>
                      </a:r>
                    </a:p>
                  </a:txBody>
                  <a:tcPr/>
                </a:tc>
                <a:extLst>
                  <a:ext uri="{0D108BD9-81ED-4DB2-BD59-A6C34878D82A}">
                    <a16:rowId xmlns:a16="http://schemas.microsoft.com/office/drawing/2014/main" val="242039830"/>
                  </a:ext>
                </a:extLst>
              </a:tr>
            </a:tbl>
          </a:graphicData>
        </a:graphic>
      </p:graphicFrame>
      <p:pic>
        <p:nvPicPr>
          <p:cNvPr id="6" name="Picture 5" descr="A picture containing metalware&#10;&#10;Description automatically generated">
            <a:extLst>
              <a:ext uri="{FF2B5EF4-FFF2-40B4-BE49-F238E27FC236}">
                <a16:creationId xmlns:a16="http://schemas.microsoft.com/office/drawing/2014/main" id="{D8299665-F08C-4130-A23B-72096ADBF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87186">
            <a:off x="8133007" y="334114"/>
            <a:ext cx="2614608" cy="2614608"/>
          </a:xfrm>
          <a:prstGeom prst="rect">
            <a:avLst/>
          </a:prstGeom>
        </p:spPr>
      </p:pic>
    </p:spTree>
    <p:extLst>
      <p:ext uri="{BB962C8B-B14F-4D97-AF65-F5344CB8AC3E}">
        <p14:creationId xmlns:p14="http://schemas.microsoft.com/office/powerpoint/2010/main" val="4024176802"/>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01D8-B2D4-46CB-B4FC-420AE05530F1}"/>
              </a:ext>
            </a:extLst>
          </p:cNvPr>
          <p:cNvSpPr>
            <a:spLocks noGrp="1"/>
          </p:cNvSpPr>
          <p:nvPr>
            <p:ph type="title"/>
          </p:nvPr>
        </p:nvSpPr>
        <p:spPr>
          <a:xfrm>
            <a:off x="1179041" y="688383"/>
            <a:ext cx="6124968" cy="1478570"/>
          </a:xfrm>
        </p:spPr>
        <p:txBody>
          <a:bodyPr/>
          <a:lstStyle/>
          <a:p>
            <a:r>
              <a:rPr lang="en-US"/>
              <a:t>Fingerprint Sensor (AS608)</a:t>
            </a:r>
          </a:p>
        </p:txBody>
      </p:sp>
      <p:sp>
        <p:nvSpPr>
          <p:cNvPr id="5" name="TextBox 4">
            <a:extLst>
              <a:ext uri="{FF2B5EF4-FFF2-40B4-BE49-F238E27FC236}">
                <a16:creationId xmlns:a16="http://schemas.microsoft.com/office/drawing/2014/main" id="{0FD821C1-58E2-4E4C-A1B5-5762EFCDB2BF}"/>
              </a:ext>
            </a:extLst>
          </p:cNvPr>
          <p:cNvSpPr txBox="1"/>
          <p:nvPr/>
        </p:nvSpPr>
        <p:spPr>
          <a:xfrm>
            <a:off x="1018982" y="2166953"/>
            <a:ext cx="6124968" cy="3416320"/>
          </a:xfrm>
          <a:prstGeom prst="rect">
            <a:avLst/>
          </a:prstGeom>
          <a:noFill/>
        </p:spPr>
        <p:txBody>
          <a:bodyPr wrap="square" lIns="91440" tIns="45720" rIns="91440" bIns="45720" rtlCol="0" anchor="t">
            <a:spAutoFit/>
          </a:bodyPr>
          <a:lstStyle/>
          <a:p>
            <a:r>
              <a:rPr lang="en-US"/>
              <a:t>The fingerprint sensor will be used as another tier of security for the lock. </a:t>
            </a:r>
          </a:p>
          <a:p>
            <a:endParaRPr lang="en-US"/>
          </a:p>
          <a:p>
            <a:r>
              <a:rPr lang="en-US"/>
              <a:t>We were looking at optical and capacitive fingerprint sensors and ultimately decided on the AS608 optical fingerprint sensor.</a:t>
            </a:r>
          </a:p>
          <a:p>
            <a:endParaRPr lang="en-US"/>
          </a:p>
          <a:p>
            <a:r>
              <a:rPr lang="en-US"/>
              <a:t>Advantages over other sensors:</a:t>
            </a:r>
          </a:p>
          <a:p>
            <a:pPr marL="285750" indent="-285750">
              <a:buFont typeface="Arial" panose="020B0604020202020204" pitchFamily="34" charset="0"/>
              <a:buChar char="•"/>
            </a:pPr>
            <a:r>
              <a:rPr lang="en-US"/>
              <a:t>3x the storage size for fingerprints</a:t>
            </a:r>
          </a:p>
          <a:p>
            <a:pPr marL="285750" indent="-285750">
              <a:buFont typeface="Arial" panose="020B0604020202020204" pitchFamily="34" charset="0"/>
              <a:buChar char="•"/>
            </a:pPr>
            <a:r>
              <a:rPr lang="en-US"/>
              <a:t>Faster Search Time</a:t>
            </a:r>
          </a:p>
          <a:p>
            <a:pPr marL="285750" indent="-285750">
              <a:buFont typeface="Arial" panose="020B0604020202020204" pitchFamily="34" charset="0"/>
              <a:buChar char="•"/>
            </a:pPr>
            <a:r>
              <a:rPr lang="en-US"/>
              <a:t>Rectangular shape will allow for better placement on the enclosure.</a:t>
            </a:r>
          </a:p>
          <a:p>
            <a:endParaRPr lang="en-US"/>
          </a:p>
        </p:txBody>
      </p:sp>
      <p:sp>
        <p:nvSpPr>
          <p:cNvPr id="8" name="Rectangle: Rounded Corners 7">
            <a:extLst>
              <a:ext uri="{FF2B5EF4-FFF2-40B4-BE49-F238E27FC236}">
                <a16:creationId xmlns:a16="http://schemas.microsoft.com/office/drawing/2014/main" id="{0C5332D6-7DD3-41B2-835F-16C2A56F505F}"/>
              </a:ext>
            </a:extLst>
          </p:cNvPr>
          <p:cNvSpPr/>
          <p:nvPr/>
        </p:nvSpPr>
        <p:spPr>
          <a:xfrm>
            <a:off x="7550928" y="470821"/>
            <a:ext cx="3622090" cy="6075245"/>
          </a:xfrm>
          <a:prstGeom prst="roundRect">
            <a:avLst/>
          </a:prstGeom>
          <a:solidFill>
            <a:schemeClr val="tx1">
              <a:lumMod val="85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93164FB-37A5-49B5-A729-D07077FDAB19}"/>
              </a:ext>
            </a:extLst>
          </p:cNvPr>
          <p:cNvSpPr/>
          <p:nvPr/>
        </p:nvSpPr>
        <p:spPr>
          <a:xfrm>
            <a:off x="7870524" y="697962"/>
            <a:ext cx="3009529" cy="1760698"/>
          </a:xfrm>
          <a:prstGeom prst="roundRect">
            <a:avLst/>
          </a:prstGeom>
          <a:solidFill>
            <a:schemeClr val="bg1">
              <a:lumMod val="50000"/>
              <a:lumOff val="50000"/>
              <a:alpha val="75000"/>
            </a:schemeClr>
          </a:solidFill>
          <a:ln>
            <a:solidFill>
              <a:srgbClr val="C8221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9CBA601-EF89-4371-BEB2-58EC6C7A39EB}"/>
              </a:ext>
            </a:extLst>
          </p:cNvPr>
          <p:cNvSpPr/>
          <p:nvPr/>
        </p:nvSpPr>
        <p:spPr>
          <a:xfrm>
            <a:off x="7870524" y="2611059"/>
            <a:ext cx="3009530" cy="3707867"/>
          </a:xfrm>
          <a:prstGeom prst="roundRect">
            <a:avLst/>
          </a:prstGeom>
          <a:solidFill>
            <a:schemeClr val="bg1">
              <a:lumMod val="50000"/>
              <a:lumOff val="50000"/>
              <a:alpha val="75000"/>
            </a:schemeClr>
          </a:solidFill>
          <a:ln>
            <a:solidFill>
              <a:srgbClr val="C82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4">
            <a:extLst>
              <a:ext uri="{FF2B5EF4-FFF2-40B4-BE49-F238E27FC236}">
                <a16:creationId xmlns:a16="http://schemas.microsoft.com/office/drawing/2014/main" id="{B4521759-6D71-4ADF-83F5-FEE17B398269}"/>
              </a:ext>
            </a:extLst>
          </p:cNvPr>
          <p:cNvGraphicFramePr>
            <a:graphicFrameLocks noGrp="1"/>
          </p:cNvGraphicFramePr>
          <p:nvPr>
            <p:extLst>
              <p:ext uri="{D42A27DB-BD31-4B8C-83A1-F6EECF244321}">
                <p14:modId xmlns:p14="http://schemas.microsoft.com/office/powerpoint/2010/main" val="2113325631"/>
              </p:ext>
            </p:extLst>
          </p:nvPr>
        </p:nvGraphicFramePr>
        <p:xfrm>
          <a:off x="8085621" y="3222109"/>
          <a:ext cx="2676576" cy="2485766"/>
        </p:xfrm>
        <a:graphic>
          <a:graphicData uri="http://schemas.openxmlformats.org/drawingml/2006/table">
            <a:tbl>
              <a:tblPr firstRow="1" bandRow="1">
                <a:tableStyleId>{2D5ABB26-0587-4C30-8999-92F81FD0307C}</a:tableStyleId>
              </a:tblPr>
              <a:tblGrid>
                <a:gridCol w="1446306">
                  <a:extLst>
                    <a:ext uri="{9D8B030D-6E8A-4147-A177-3AD203B41FA5}">
                      <a16:colId xmlns:a16="http://schemas.microsoft.com/office/drawing/2014/main" val="3506585460"/>
                    </a:ext>
                  </a:extLst>
                </a:gridCol>
                <a:gridCol w="1230270">
                  <a:extLst>
                    <a:ext uri="{9D8B030D-6E8A-4147-A177-3AD203B41FA5}">
                      <a16:colId xmlns:a16="http://schemas.microsoft.com/office/drawing/2014/main" val="2972764870"/>
                    </a:ext>
                  </a:extLst>
                </a:gridCol>
              </a:tblGrid>
              <a:tr h="281428">
                <a:tc>
                  <a:txBody>
                    <a:bodyPr/>
                    <a:lstStyle/>
                    <a:p>
                      <a:r>
                        <a:rPr lang="en-US" sz="1600"/>
                        <a:t>Price</a:t>
                      </a:r>
                    </a:p>
                  </a:txBody>
                  <a:tcPr/>
                </a:tc>
                <a:tc>
                  <a:txBody>
                    <a:bodyPr/>
                    <a:lstStyle/>
                    <a:p>
                      <a:r>
                        <a:rPr lang="en-US" sz="1600"/>
                        <a:t>~$1 - $5</a:t>
                      </a:r>
                    </a:p>
                  </a:txBody>
                  <a:tcPr/>
                </a:tc>
                <a:extLst>
                  <a:ext uri="{0D108BD9-81ED-4DB2-BD59-A6C34878D82A}">
                    <a16:rowId xmlns:a16="http://schemas.microsoft.com/office/drawing/2014/main" val="1110496616"/>
                  </a:ext>
                </a:extLst>
              </a:tr>
              <a:tr h="597660">
                <a:tc>
                  <a:txBody>
                    <a:bodyPr/>
                    <a:lstStyle/>
                    <a:p>
                      <a:r>
                        <a:rPr lang="en-US" sz="1600"/>
                        <a:t>Communication Method</a:t>
                      </a:r>
                    </a:p>
                  </a:txBody>
                  <a:tcPr/>
                </a:tc>
                <a:tc>
                  <a:txBody>
                    <a:bodyPr/>
                    <a:lstStyle/>
                    <a:p>
                      <a:pPr algn="l"/>
                      <a:r>
                        <a:rPr lang="en-US" sz="1600"/>
                        <a:t>UART</a:t>
                      </a:r>
                    </a:p>
                  </a:txBody>
                  <a:tcPr/>
                </a:tc>
                <a:extLst>
                  <a:ext uri="{0D108BD9-81ED-4DB2-BD59-A6C34878D82A}">
                    <a16:rowId xmlns:a16="http://schemas.microsoft.com/office/drawing/2014/main" val="1809799753"/>
                  </a:ext>
                </a:extLst>
              </a:tr>
              <a:tr h="638426">
                <a:tc>
                  <a:txBody>
                    <a:bodyPr/>
                    <a:lstStyle/>
                    <a:p>
                      <a:r>
                        <a:rPr lang="en-US" sz="1600"/>
                        <a:t>Storage Capacity</a:t>
                      </a:r>
                    </a:p>
                  </a:txBody>
                  <a:tcPr/>
                </a:tc>
                <a:tc>
                  <a:txBody>
                    <a:bodyPr/>
                    <a:lstStyle/>
                    <a:p>
                      <a:r>
                        <a:rPr lang="en-US" sz="1600"/>
                        <a:t>240 fingerprints</a:t>
                      </a:r>
                    </a:p>
                  </a:txBody>
                  <a:tcPr/>
                </a:tc>
                <a:extLst>
                  <a:ext uri="{0D108BD9-81ED-4DB2-BD59-A6C34878D82A}">
                    <a16:rowId xmlns:a16="http://schemas.microsoft.com/office/drawing/2014/main" val="1613680199"/>
                  </a:ext>
                </a:extLst>
              </a:tr>
              <a:tr h="281428">
                <a:tc>
                  <a:txBody>
                    <a:bodyPr/>
                    <a:lstStyle/>
                    <a:p>
                      <a:r>
                        <a:rPr lang="en-US" sz="1600"/>
                        <a:t>Search Time</a:t>
                      </a:r>
                    </a:p>
                  </a:txBody>
                  <a:tcPr/>
                </a:tc>
                <a:tc>
                  <a:txBody>
                    <a:bodyPr/>
                    <a:lstStyle/>
                    <a:p>
                      <a:r>
                        <a:rPr lang="en-US" sz="1600"/>
                        <a:t>&lt; 220 ms</a:t>
                      </a:r>
                    </a:p>
                  </a:txBody>
                  <a:tcPr/>
                </a:tc>
                <a:extLst>
                  <a:ext uri="{0D108BD9-81ED-4DB2-BD59-A6C34878D82A}">
                    <a16:rowId xmlns:a16="http://schemas.microsoft.com/office/drawing/2014/main" val="1030932130"/>
                  </a:ext>
                </a:extLst>
              </a:tr>
              <a:tr h="446898">
                <a:tc>
                  <a:txBody>
                    <a:bodyPr/>
                    <a:lstStyle/>
                    <a:p>
                      <a:r>
                        <a:rPr lang="en-US" sz="1600"/>
                        <a:t>Size</a:t>
                      </a:r>
                    </a:p>
                  </a:txBody>
                  <a:tcPr/>
                </a:tc>
                <a:tc>
                  <a:txBody>
                    <a:bodyPr/>
                    <a:lstStyle/>
                    <a:p>
                      <a:r>
                        <a:rPr lang="en-US" sz="1600"/>
                        <a:t>15mm x 17mm</a:t>
                      </a:r>
                    </a:p>
                  </a:txBody>
                  <a:tcPr/>
                </a:tc>
                <a:extLst>
                  <a:ext uri="{0D108BD9-81ED-4DB2-BD59-A6C34878D82A}">
                    <a16:rowId xmlns:a16="http://schemas.microsoft.com/office/drawing/2014/main" val="242039830"/>
                  </a:ext>
                </a:extLst>
              </a:tr>
            </a:tbl>
          </a:graphicData>
        </a:graphic>
      </p:graphicFrame>
      <p:pic>
        <p:nvPicPr>
          <p:cNvPr id="7" name="Picture 6" descr="A picture containing white, dark&#10;&#10;Description automatically generated">
            <a:extLst>
              <a:ext uri="{FF2B5EF4-FFF2-40B4-BE49-F238E27FC236}">
                <a16:creationId xmlns:a16="http://schemas.microsoft.com/office/drawing/2014/main" id="{8211C4F6-54C3-4485-B060-3381A2482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5621" y="214886"/>
            <a:ext cx="2578776" cy="2578776"/>
          </a:xfrm>
          <a:prstGeom prst="rect">
            <a:avLst/>
          </a:prstGeom>
        </p:spPr>
      </p:pic>
    </p:spTree>
    <p:extLst>
      <p:ext uri="{BB962C8B-B14F-4D97-AF65-F5344CB8AC3E}">
        <p14:creationId xmlns:p14="http://schemas.microsoft.com/office/powerpoint/2010/main" val="3452817722"/>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01D8-B2D4-46CB-B4FC-420AE05530F1}"/>
              </a:ext>
            </a:extLst>
          </p:cNvPr>
          <p:cNvSpPr>
            <a:spLocks noGrp="1"/>
          </p:cNvSpPr>
          <p:nvPr>
            <p:ph type="title"/>
          </p:nvPr>
        </p:nvSpPr>
        <p:spPr>
          <a:xfrm>
            <a:off x="1179041" y="688383"/>
            <a:ext cx="6124968" cy="1478570"/>
          </a:xfrm>
        </p:spPr>
        <p:txBody>
          <a:bodyPr/>
          <a:lstStyle/>
          <a:p>
            <a:r>
              <a:rPr lang="en-US"/>
              <a:t>PIR Sensor (HC-SR501)</a:t>
            </a:r>
          </a:p>
        </p:txBody>
      </p:sp>
      <p:sp>
        <p:nvSpPr>
          <p:cNvPr id="5" name="TextBox 4">
            <a:extLst>
              <a:ext uri="{FF2B5EF4-FFF2-40B4-BE49-F238E27FC236}">
                <a16:creationId xmlns:a16="http://schemas.microsoft.com/office/drawing/2014/main" id="{0FD821C1-58E2-4E4C-A1B5-5762EFCDB2BF}"/>
              </a:ext>
            </a:extLst>
          </p:cNvPr>
          <p:cNvSpPr txBox="1"/>
          <p:nvPr/>
        </p:nvSpPr>
        <p:spPr>
          <a:xfrm>
            <a:off x="1018982" y="2166953"/>
            <a:ext cx="6124968" cy="3970318"/>
          </a:xfrm>
          <a:prstGeom prst="rect">
            <a:avLst/>
          </a:prstGeom>
          <a:noFill/>
        </p:spPr>
        <p:txBody>
          <a:bodyPr wrap="square" lIns="91440" tIns="45720" rIns="91440" bIns="45720" rtlCol="0" anchor="t">
            <a:spAutoFit/>
          </a:bodyPr>
          <a:lstStyle/>
          <a:p>
            <a:pPr marL="0" indent="0">
              <a:buNone/>
            </a:pPr>
            <a:r>
              <a:rPr lang="en-US" sz="1800"/>
              <a:t>The PIR sensor will be used to sense when a person approaches the door and to transition the system from low-power mode to normal operation. </a:t>
            </a:r>
          </a:p>
          <a:p>
            <a:endParaRPr lang="en-US" sz="1800"/>
          </a:p>
          <a:p>
            <a:pPr marL="0" indent="0">
              <a:buNone/>
            </a:pPr>
            <a:r>
              <a:rPr lang="en-US" sz="1800"/>
              <a:t>We were deciding between and HC-SR501 PIR sensor and a AM312 PIR sensor and ultimately went with the </a:t>
            </a:r>
            <a:r>
              <a:rPr lang="en-US" sz="1800" err="1"/>
              <a:t>DIYmall</a:t>
            </a:r>
            <a:r>
              <a:rPr lang="en-US" sz="1800"/>
              <a:t> HC-SR501 PIR sensor.</a:t>
            </a:r>
          </a:p>
          <a:p>
            <a:endParaRPr lang="en-US" sz="1800"/>
          </a:p>
          <a:p>
            <a:pPr marL="0" indent="0">
              <a:buNone/>
            </a:pPr>
            <a:r>
              <a:rPr lang="en-US" sz="1800"/>
              <a:t>Advantages:</a:t>
            </a:r>
          </a:p>
          <a:p>
            <a:pPr marL="285750" indent="-285750">
              <a:buFont typeface="Arial" panose="020B0604020202020204" pitchFamily="34" charset="0"/>
              <a:buChar char="•"/>
            </a:pPr>
            <a:r>
              <a:rPr lang="en-US" sz="1800"/>
              <a:t>Adjustable sensing range</a:t>
            </a:r>
          </a:p>
          <a:p>
            <a:pPr marL="285750" indent="-285750">
              <a:buFont typeface="Arial" panose="020B0604020202020204" pitchFamily="34" charset="0"/>
              <a:buChar char="•"/>
            </a:pPr>
            <a:r>
              <a:rPr lang="en-US" sz="1800"/>
              <a:t>Adjustable delay time</a:t>
            </a:r>
          </a:p>
          <a:p>
            <a:pPr marL="285750" indent="-285750">
              <a:buFont typeface="Arial" panose="020B0604020202020204" pitchFamily="34" charset="0"/>
              <a:buChar char="•"/>
            </a:pPr>
            <a:r>
              <a:rPr lang="en-US" sz="1800"/>
              <a:t>Lowest Price</a:t>
            </a:r>
          </a:p>
          <a:p>
            <a:pPr marL="285750" indent="-285750">
              <a:buFont typeface="Arial" panose="020B0604020202020204" pitchFamily="34" charset="0"/>
              <a:buChar char="•"/>
            </a:pPr>
            <a:r>
              <a:rPr lang="en-US" sz="1800"/>
              <a:t>More documentation than other sensors</a:t>
            </a:r>
          </a:p>
          <a:p>
            <a:endParaRPr lang="en-US"/>
          </a:p>
        </p:txBody>
      </p:sp>
      <p:sp>
        <p:nvSpPr>
          <p:cNvPr id="8" name="Rectangle: Rounded Corners 7">
            <a:extLst>
              <a:ext uri="{FF2B5EF4-FFF2-40B4-BE49-F238E27FC236}">
                <a16:creationId xmlns:a16="http://schemas.microsoft.com/office/drawing/2014/main" id="{0C5332D6-7DD3-41B2-835F-16C2A56F505F}"/>
              </a:ext>
            </a:extLst>
          </p:cNvPr>
          <p:cNvSpPr/>
          <p:nvPr/>
        </p:nvSpPr>
        <p:spPr>
          <a:xfrm>
            <a:off x="7550928" y="470821"/>
            <a:ext cx="3622090" cy="6075245"/>
          </a:xfrm>
          <a:prstGeom prst="roundRect">
            <a:avLst/>
          </a:prstGeom>
          <a:solidFill>
            <a:schemeClr val="tx1">
              <a:lumMod val="85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93164FB-37A5-49B5-A729-D07077FDAB19}"/>
              </a:ext>
            </a:extLst>
          </p:cNvPr>
          <p:cNvSpPr/>
          <p:nvPr/>
        </p:nvSpPr>
        <p:spPr>
          <a:xfrm>
            <a:off x="7870524" y="697962"/>
            <a:ext cx="3009529" cy="1760698"/>
          </a:xfrm>
          <a:prstGeom prst="roundRect">
            <a:avLst/>
          </a:prstGeom>
          <a:solidFill>
            <a:schemeClr val="bg1">
              <a:lumMod val="50000"/>
              <a:lumOff val="50000"/>
              <a:alpha val="75000"/>
            </a:schemeClr>
          </a:solidFill>
          <a:ln>
            <a:solidFill>
              <a:srgbClr val="C8221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9CBA601-EF89-4371-BEB2-58EC6C7A39EB}"/>
              </a:ext>
            </a:extLst>
          </p:cNvPr>
          <p:cNvSpPr/>
          <p:nvPr/>
        </p:nvSpPr>
        <p:spPr>
          <a:xfrm>
            <a:off x="7870524" y="2611059"/>
            <a:ext cx="3009530" cy="3707867"/>
          </a:xfrm>
          <a:prstGeom prst="roundRect">
            <a:avLst/>
          </a:prstGeom>
          <a:solidFill>
            <a:schemeClr val="bg1">
              <a:lumMod val="50000"/>
              <a:lumOff val="50000"/>
              <a:alpha val="75000"/>
            </a:schemeClr>
          </a:solidFill>
          <a:ln>
            <a:solidFill>
              <a:srgbClr val="C82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4">
            <a:extLst>
              <a:ext uri="{FF2B5EF4-FFF2-40B4-BE49-F238E27FC236}">
                <a16:creationId xmlns:a16="http://schemas.microsoft.com/office/drawing/2014/main" id="{540993B2-5181-493A-B35D-E9D5063A2F53}"/>
              </a:ext>
            </a:extLst>
          </p:cNvPr>
          <p:cNvGraphicFramePr>
            <a:graphicFrameLocks noGrp="1"/>
          </p:cNvGraphicFramePr>
          <p:nvPr>
            <p:extLst>
              <p:ext uri="{D42A27DB-BD31-4B8C-83A1-F6EECF244321}">
                <p14:modId xmlns:p14="http://schemas.microsoft.com/office/powerpoint/2010/main" val="3469380001"/>
              </p:ext>
            </p:extLst>
          </p:nvPr>
        </p:nvGraphicFramePr>
        <p:xfrm>
          <a:off x="8035636" y="3235703"/>
          <a:ext cx="2761673" cy="2315210"/>
        </p:xfrm>
        <a:graphic>
          <a:graphicData uri="http://schemas.openxmlformats.org/drawingml/2006/table">
            <a:tbl>
              <a:tblPr firstRow="1" bandRow="1">
                <a:tableStyleId>{2D5ABB26-0587-4C30-8999-92F81FD0307C}</a:tableStyleId>
              </a:tblPr>
              <a:tblGrid>
                <a:gridCol w="1366577">
                  <a:extLst>
                    <a:ext uri="{9D8B030D-6E8A-4147-A177-3AD203B41FA5}">
                      <a16:colId xmlns:a16="http://schemas.microsoft.com/office/drawing/2014/main" val="3506585460"/>
                    </a:ext>
                  </a:extLst>
                </a:gridCol>
                <a:gridCol w="1395096">
                  <a:extLst>
                    <a:ext uri="{9D8B030D-6E8A-4147-A177-3AD203B41FA5}">
                      <a16:colId xmlns:a16="http://schemas.microsoft.com/office/drawing/2014/main" val="2972764870"/>
                    </a:ext>
                  </a:extLst>
                </a:gridCol>
              </a:tblGrid>
              <a:tr h="281428">
                <a:tc>
                  <a:txBody>
                    <a:bodyPr/>
                    <a:lstStyle/>
                    <a:p>
                      <a:r>
                        <a:rPr lang="en-US" sz="1800"/>
                        <a:t>Price</a:t>
                      </a:r>
                    </a:p>
                  </a:txBody>
                  <a:tcPr/>
                </a:tc>
                <a:tc>
                  <a:txBody>
                    <a:bodyPr/>
                    <a:lstStyle/>
                    <a:p>
                      <a:r>
                        <a:rPr lang="en-US" sz="1800"/>
                        <a:t>~$5</a:t>
                      </a:r>
                    </a:p>
                  </a:txBody>
                  <a:tcPr/>
                </a:tc>
                <a:extLst>
                  <a:ext uri="{0D108BD9-81ED-4DB2-BD59-A6C34878D82A}">
                    <a16:rowId xmlns:a16="http://schemas.microsoft.com/office/drawing/2014/main" val="1110496616"/>
                  </a:ext>
                </a:extLst>
              </a:tr>
              <a:tr h="597660">
                <a:tc>
                  <a:txBody>
                    <a:bodyPr/>
                    <a:lstStyle/>
                    <a:p>
                      <a:r>
                        <a:rPr lang="en-US" sz="1800"/>
                        <a:t>Quiescent Current</a:t>
                      </a:r>
                    </a:p>
                  </a:txBody>
                  <a:tcPr/>
                </a:tc>
                <a:tc>
                  <a:txBody>
                    <a:bodyPr/>
                    <a:lstStyle/>
                    <a:p>
                      <a:r>
                        <a:rPr lang="en-US" sz="1800"/>
                        <a:t>&lt; 50 uA</a:t>
                      </a:r>
                    </a:p>
                  </a:txBody>
                  <a:tcPr/>
                </a:tc>
                <a:extLst>
                  <a:ext uri="{0D108BD9-81ED-4DB2-BD59-A6C34878D82A}">
                    <a16:rowId xmlns:a16="http://schemas.microsoft.com/office/drawing/2014/main" val="1809799753"/>
                  </a:ext>
                </a:extLst>
              </a:tr>
              <a:tr h="496712">
                <a:tc>
                  <a:txBody>
                    <a:bodyPr/>
                    <a:lstStyle/>
                    <a:p>
                      <a:r>
                        <a:rPr lang="en-US" sz="1800"/>
                        <a:t>Delay Time</a:t>
                      </a:r>
                    </a:p>
                  </a:txBody>
                  <a:tcPr/>
                </a:tc>
                <a:tc>
                  <a:txBody>
                    <a:bodyPr/>
                    <a:lstStyle/>
                    <a:p>
                      <a:r>
                        <a:rPr lang="en-US" sz="1800"/>
                        <a:t>5-18 seconds</a:t>
                      </a:r>
                    </a:p>
                  </a:txBody>
                  <a:tcPr/>
                </a:tc>
                <a:extLst>
                  <a:ext uri="{0D108BD9-81ED-4DB2-BD59-A6C34878D82A}">
                    <a16:rowId xmlns:a16="http://schemas.microsoft.com/office/drawing/2014/main" val="1613680199"/>
                  </a:ext>
                </a:extLst>
              </a:tr>
              <a:tr h="281428">
                <a:tc>
                  <a:txBody>
                    <a:bodyPr/>
                    <a:lstStyle/>
                    <a:p>
                      <a:r>
                        <a:rPr lang="en-US" sz="1800"/>
                        <a:t>Range</a:t>
                      </a:r>
                    </a:p>
                  </a:txBody>
                  <a:tcPr/>
                </a:tc>
                <a:tc>
                  <a:txBody>
                    <a:bodyPr/>
                    <a:lstStyle/>
                    <a:p>
                      <a:r>
                        <a:rPr lang="en-US" sz="1800"/>
                        <a:t>Adjustable</a:t>
                      </a:r>
                    </a:p>
                  </a:txBody>
                  <a:tcPr/>
                </a:tc>
                <a:extLst>
                  <a:ext uri="{0D108BD9-81ED-4DB2-BD59-A6C34878D82A}">
                    <a16:rowId xmlns:a16="http://schemas.microsoft.com/office/drawing/2014/main" val="1030932130"/>
                  </a:ext>
                </a:extLst>
              </a:tr>
              <a:tr h="446898">
                <a:tc>
                  <a:txBody>
                    <a:bodyPr/>
                    <a:lstStyle/>
                    <a:p>
                      <a:r>
                        <a:rPr lang="en-US" sz="1800"/>
                        <a:t>Block Time</a:t>
                      </a:r>
                    </a:p>
                  </a:txBody>
                  <a:tcPr/>
                </a:tc>
                <a:tc>
                  <a:txBody>
                    <a:bodyPr/>
                    <a:lstStyle/>
                    <a:p>
                      <a:r>
                        <a:rPr lang="en-US" sz="1800"/>
                        <a:t>2.5 seconds</a:t>
                      </a:r>
                    </a:p>
                  </a:txBody>
                  <a:tcPr/>
                </a:tc>
                <a:extLst>
                  <a:ext uri="{0D108BD9-81ED-4DB2-BD59-A6C34878D82A}">
                    <a16:rowId xmlns:a16="http://schemas.microsoft.com/office/drawing/2014/main" val="242039830"/>
                  </a:ext>
                </a:extLst>
              </a:tr>
            </a:tbl>
          </a:graphicData>
        </a:graphic>
      </p:graphicFrame>
      <p:pic>
        <p:nvPicPr>
          <p:cNvPr id="13" name="Picture 12">
            <a:extLst>
              <a:ext uri="{FF2B5EF4-FFF2-40B4-BE49-F238E27FC236}">
                <a16:creationId xmlns:a16="http://schemas.microsoft.com/office/drawing/2014/main" id="{B456D02F-DC2F-40B1-913E-FE3D2A268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457" y="414027"/>
            <a:ext cx="2197032" cy="2197032"/>
          </a:xfrm>
          <a:prstGeom prst="rect">
            <a:avLst/>
          </a:prstGeom>
        </p:spPr>
      </p:pic>
    </p:spTree>
    <p:extLst>
      <p:ext uri="{BB962C8B-B14F-4D97-AF65-F5344CB8AC3E}">
        <p14:creationId xmlns:p14="http://schemas.microsoft.com/office/powerpoint/2010/main" val="2263059991"/>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01D8-B2D4-46CB-B4FC-420AE05530F1}"/>
              </a:ext>
            </a:extLst>
          </p:cNvPr>
          <p:cNvSpPr>
            <a:spLocks noGrp="1"/>
          </p:cNvSpPr>
          <p:nvPr>
            <p:ph type="title"/>
          </p:nvPr>
        </p:nvSpPr>
        <p:spPr>
          <a:xfrm>
            <a:off x="1179041" y="688383"/>
            <a:ext cx="6124968" cy="1478570"/>
          </a:xfrm>
        </p:spPr>
        <p:txBody>
          <a:bodyPr/>
          <a:lstStyle/>
          <a:p>
            <a:r>
              <a:rPr lang="en-US"/>
              <a:t>Display (OLED)</a:t>
            </a:r>
          </a:p>
        </p:txBody>
      </p:sp>
      <p:sp>
        <p:nvSpPr>
          <p:cNvPr id="5" name="TextBox 4">
            <a:extLst>
              <a:ext uri="{FF2B5EF4-FFF2-40B4-BE49-F238E27FC236}">
                <a16:creationId xmlns:a16="http://schemas.microsoft.com/office/drawing/2014/main" id="{0FD821C1-58E2-4E4C-A1B5-5762EFCDB2BF}"/>
              </a:ext>
            </a:extLst>
          </p:cNvPr>
          <p:cNvSpPr txBox="1"/>
          <p:nvPr/>
        </p:nvSpPr>
        <p:spPr>
          <a:xfrm>
            <a:off x="1018982" y="2166953"/>
            <a:ext cx="6124968" cy="3970318"/>
          </a:xfrm>
          <a:prstGeom prst="rect">
            <a:avLst/>
          </a:prstGeom>
          <a:noFill/>
        </p:spPr>
        <p:txBody>
          <a:bodyPr wrap="square" lIns="91440" tIns="45720" rIns="91440" bIns="45720" rtlCol="0" anchor="t">
            <a:spAutoFit/>
          </a:bodyPr>
          <a:lstStyle/>
          <a:p>
            <a:r>
              <a:rPr lang="en-US"/>
              <a:t>The display will be used to provide visual instructions to a person at the door. </a:t>
            </a:r>
          </a:p>
          <a:p>
            <a:endParaRPr lang="en-US"/>
          </a:p>
          <a:p>
            <a:r>
              <a:rPr lang="en-US"/>
              <a:t>We were deciding between an LCD display and an OLED display and ultimately went with the OLED. The OLED is about $2 more than the traditional display but the advantages of the OLED make the price difference worth it.</a:t>
            </a:r>
          </a:p>
          <a:p>
            <a:endParaRPr lang="en-US"/>
          </a:p>
          <a:p>
            <a:r>
              <a:rPr lang="en-US"/>
              <a:t>Advantages:</a:t>
            </a:r>
          </a:p>
          <a:p>
            <a:pPr marL="285750" indent="-285750">
              <a:buFont typeface="Arial" panose="020B0604020202020204" pitchFamily="34" charset="0"/>
              <a:buChar char="•"/>
            </a:pPr>
            <a:r>
              <a:rPr lang="en-US"/>
              <a:t>Response time &gt; LCD</a:t>
            </a:r>
          </a:p>
          <a:p>
            <a:pPr marL="285750" indent="-285750">
              <a:buFont typeface="Arial" panose="020B0604020202020204" pitchFamily="34" charset="0"/>
              <a:buChar char="•"/>
            </a:pPr>
            <a:r>
              <a:rPr lang="en-US"/>
              <a:t>Power Consumption &lt; LCD</a:t>
            </a:r>
          </a:p>
          <a:p>
            <a:pPr marL="285750" indent="-285750">
              <a:buFont typeface="Arial" panose="020B0604020202020204" pitchFamily="34" charset="0"/>
              <a:buChar char="•"/>
            </a:pPr>
            <a:r>
              <a:rPr lang="en-US"/>
              <a:t>Every pixel on the screen can be used</a:t>
            </a:r>
          </a:p>
          <a:p>
            <a:pPr marL="285750" indent="-285750">
              <a:buFont typeface="Arial" panose="020B0604020202020204" pitchFamily="34" charset="0"/>
              <a:buChar char="•"/>
            </a:pPr>
            <a:r>
              <a:rPr lang="en-US"/>
              <a:t>Small size</a:t>
            </a:r>
          </a:p>
          <a:p>
            <a:endParaRPr lang="en-US"/>
          </a:p>
        </p:txBody>
      </p:sp>
      <p:sp>
        <p:nvSpPr>
          <p:cNvPr id="8" name="Rectangle: Rounded Corners 7">
            <a:extLst>
              <a:ext uri="{FF2B5EF4-FFF2-40B4-BE49-F238E27FC236}">
                <a16:creationId xmlns:a16="http://schemas.microsoft.com/office/drawing/2014/main" id="{0C5332D6-7DD3-41B2-835F-16C2A56F505F}"/>
              </a:ext>
            </a:extLst>
          </p:cNvPr>
          <p:cNvSpPr/>
          <p:nvPr/>
        </p:nvSpPr>
        <p:spPr>
          <a:xfrm>
            <a:off x="7550928" y="470821"/>
            <a:ext cx="3622090" cy="6075245"/>
          </a:xfrm>
          <a:prstGeom prst="roundRect">
            <a:avLst/>
          </a:prstGeom>
          <a:solidFill>
            <a:schemeClr val="tx1">
              <a:lumMod val="85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93164FB-37A5-49B5-A729-D07077FDAB19}"/>
              </a:ext>
            </a:extLst>
          </p:cNvPr>
          <p:cNvSpPr/>
          <p:nvPr/>
        </p:nvSpPr>
        <p:spPr>
          <a:xfrm>
            <a:off x="7870524" y="697962"/>
            <a:ext cx="3009529" cy="1760698"/>
          </a:xfrm>
          <a:prstGeom prst="roundRect">
            <a:avLst/>
          </a:prstGeom>
          <a:solidFill>
            <a:schemeClr val="bg1">
              <a:lumMod val="50000"/>
              <a:lumOff val="50000"/>
              <a:alpha val="75000"/>
            </a:schemeClr>
          </a:solidFill>
          <a:ln>
            <a:solidFill>
              <a:srgbClr val="C8221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9CBA601-EF89-4371-BEB2-58EC6C7A39EB}"/>
              </a:ext>
            </a:extLst>
          </p:cNvPr>
          <p:cNvSpPr/>
          <p:nvPr/>
        </p:nvSpPr>
        <p:spPr>
          <a:xfrm>
            <a:off x="7870524" y="2611059"/>
            <a:ext cx="3009530" cy="3707867"/>
          </a:xfrm>
          <a:prstGeom prst="roundRect">
            <a:avLst/>
          </a:prstGeom>
          <a:solidFill>
            <a:schemeClr val="bg1">
              <a:lumMod val="50000"/>
              <a:lumOff val="50000"/>
              <a:alpha val="75000"/>
            </a:schemeClr>
          </a:solidFill>
          <a:ln>
            <a:solidFill>
              <a:srgbClr val="C82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4">
            <a:extLst>
              <a:ext uri="{FF2B5EF4-FFF2-40B4-BE49-F238E27FC236}">
                <a16:creationId xmlns:a16="http://schemas.microsoft.com/office/drawing/2014/main" id="{CE36FAC9-E0B5-494A-BC7D-7A6F28A0EE9A}"/>
              </a:ext>
            </a:extLst>
          </p:cNvPr>
          <p:cNvGraphicFramePr>
            <a:graphicFrameLocks noGrp="1"/>
          </p:cNvGraphicFramePr>
          <p:nvPr>
            <p:extLst>
              <p:ext uri="{D42A27DB-BD31-4B8C-83A1-F6EECF244321}">
                <p14:modId xmlns:p14="http://schemas.microsoft.com/office/powerpoint/2010/main" val="2125022439"/>
              </p:ext>
            </p:extLst>
          </p:nvPr>
        </p:nvGraphicFramePr>
        <p:xfrm>
          <a:off x="8085226" y="3183698"/>
          <a:ext cx="2742630" cy="2562588"/>
        </p:xfrm>
        <a:graphic>
          <a:graphicData uri="http://schemas.openxmlformats.org/drawingml/2006/table">
            <a:tbl>
              <a:tblPr firstRow="1" bandRow="1">
                <a:tableStyleId>{2D5ABB26-0587-4C30-8999-92F81FD0307C}</a:tableStyleId>
              </a:tblPr>
              <a:tblGrid>
                <a:gridCol w="1357154">
                  <a:extLst>
                    <a:ext uri="{9D8B030D-6E8A-4147-A177-3AD203B41FA5}">
                      <a16:colId xmlns:a16="http://schemas.microsoft.com/office/drawing/2014/main" val="3506585460"/>
                    </a:ext>
                  </a:extLst>
                </a:gridCol>
                <a:gridCol w="1385476">
                  <a:extLst>
                    <a:ext uri="{9D8B030D-6E8A-4147-A177-3AD203B41FA5}">
                      <a16:colId xmlns:a16="http://schemas.microsoft.com/office/drawing/2014/main" val="2972764870"/>
                    </a:ext>
                  </a:extLst>
                </a:gridCol>
              </a:tblGrid>
              <a:tr h="373752">
                <a:tc>
                  <a:txBody>
                    <a:bodyPr/>
                    <a:lstStyle/>
                    <a:p>
                      <a:r>
                        <a:rPr lang="en-US" sz="1800"/>
                        <a:t>Price</a:t>
                      </a:r>
                    </a:p>
                  </a:txBody>
                  <a:tcPr/>
                </a:tc>
                <a:tc>
                  <a:txBody>
                    <a:bodyPr/>
                    <a:lstStyle/>
                    <a:p>
                      <a:r>
                        <a:rPr lang="en-US" sz="1800"/>
                        <a:t>~$6</a:t>
                      </a:r>
                    </a:p>
                  </a:txBody>
                  <a:tcPr/>
                </a:tc>
                <a:extLst>
                  <a:ext uri="{0D108BD9-81ED-4DB2-BD59-A6C34878D82A}">
                    <a16:rowId xmlns:a16="http://schemas.microsoft.com/office/drawing/2014/main" val="1110496616"/>
                  </a:ext>
                </a:extLst>
              </a:tr>
              <a:tr h="461778">
                <a:tc>
                  <a:txBody>
                    <a:bodyPr/>
                    <a:lstStyle/>
                    <a:p>
                      <a:r>
                        <a:rPr lang="en-US" sz="1800"/>
                        <a:t>Resolution</a:t>
                      </a:r>
                    </a:p>
                  </a:txBody>
                  <a:tcPr/>
                </a:tc>
                <a:tc>
                  <a:txBody>
                    <a:bodyPr/>
                    <a:lstStyle/>
                    <a:p>
                      <a:r>
                        <a:rPr lang="en-US" sz="1800"/>
                        <a:t>128 x 31</a:t>
                      </a:r>
                    </a:p>
                  </a:txBody>
                  <a:tcPr/>
                </a:tc>
                <a:extLst>
                  <a:ext uri="{0D108BD9-81ED-4DB2-BD59-A6C34878D82A}">
                    <a16:rowId xmlns:a16="http://schemas.microsoft.com/office/drawing/2014/main" val="1809799753"/>
                  </a:ext>
                </a:extLst>
              </a:tr>
              <a:tr h="638426">
                <a:tc>
                  <a:txBody>
                    <a:bodyPr/>
                    <a:lstStyle/>
                    <a:p>
                      <a:r>
                        <a:rPr lang="en-US" sz="1800"/>
                        <a:t>Backlight</a:t>
                      </a:r>
                    </a:p>
                  </a:txBody>
                  <a:tcPr/>
                </a:tc>
                <a:tc>
                  <a:txBody>
                    <a:bodyPr/>
                    <a:lstStyle/>
                    <a:p>
                      <a:r>
                        <a:rPr lang="en-US" sz="1800"/>
                        <a:t>Self -Illuminated</a:t>
                      </a:r>
                    </a:p>
                  </a:txBody>
                  <a:tcPr/>
                </a:tc>
                <a:extLst>
                  <a:ext uri="{0D108BD9-81ED-4DB2-BD59-A6C34878D82A}">
                    <a16:rowId xmlns:a16="http://schemas.microsoft.com/office/drawing/2014/main" val="1613680199"/>
                  </a:ext>
                </a:extLst>
              </a:tr>
              <a:tr h="281428">
                <a:tc>
                  <a:txBody>
                    <a:bodyPr/>
                    <a:lstStyle/>
                    <a:p>
                      <a:r>
                        <a:rPr lang="en-US" sz="1800"/>
                        <a:t>Response Time</a:t>
                      </a:r>
                    </a:p>
                  </a:txBody>
                  <a:tcPr/>
                </a:tc>
                <a:tc>
                  <a:txBody>
                    <a:bodyPr/>
                    <a:lstStyle/>
                    <a:p>
                      <a:r>
                        <a:rPr lang="en-US" sz="1800"/>
                        <a:t>~ .01 ms</a:t>
                      </a:r>
                    </a:p>
                  </a:txBody>
                  <a:tcPr/>
                </a:tc>
                <a:extLst>
                  <a:ext uri="{0D108BD9-81ED-4DB2-BD59-A6C34878D82A}">
                    <a16:rowId xmlns:a16="http://schemas.microsoft.com/office/drawing/2014/main" val="1030932130"/>
                  </a:ext>
                </a:extLst>
              </a:tr>
              <a:tr h="446898">
                <a:tc>
                  <a:txBody>
                    <a:bodyPr/>
                    <a:lstStyle/>
                    <a:p>
                      <a:r>
                        <a:rPr lang="en-US" sz="1800"/>
                        <a:t>Size</a:t>
                      </a:r>
                    </a:p>
                  </a:txBody>
                  <a:tcPr/>
                </a:tc>
                <a:tc>
                  <a:txBody>
                    <a:bodyPr/>
                    <a:lstStyle/>
                    <a:p>
                      <a:r>
                        <a:rPr lang="en-US" sz="1800"/>
                        <a:t>.91 inch</a:t>
                      </a:r>
                    </a:p>
                  </a:txBody>
                  <a:tcPr/>
                </a:tc>
                <a:extLst>
                  <a:ext uri="{0D108BD9-81ED-4DB2-BD59-A6C34878D82A}">
                    <a16:rowId xmlns:a16="http://schemas.microsoft.com/office/drawing/2014/main" val="242039830"/>
                  </a:ext>
                </a:extLst>
              </a:tr>
            </a:tbl>
          </a:graphicData>
        </a:graphic>
      </p:graphicFrame>
      <p:pic>
        <p:nvPicPr>
          <p:cNvPr id="4" name="Picture 3" descr="A picture containing text, mounted, screen, set&#10;&#10;Description automatically generated">
            <a:extLst>
              <a:ext uri="{FF2B5EF4-FFF2-40B4-BE49-F238E27FC236}">
                <a16:creationId xmlns:a16="http://schemas.microsoft.com/office/drawing/2014/main" id="{1778C112-9EA4-443D-B70E-13683D5D6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329" y="768947"/>
            <a:ext cx="3057287" cy="1646231"/>
          </a:xfrm>
          <a:prstGeom prst="rect">
            <a:avLst/>
          </a:prstGeom>
        </p:spPr>
      </p:pic>
    </p:spTree>
    <p:extLst>
      <p:ext uri="{BB962C8B-B14F-4D97-AF65-F5344CB8AC3E}">
        <p14:creationId xmlns:p14="http://schemas.microsoft.com/office/powerpoint/2010/main" val="2139652504"/>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01D8-B2D4-46CB-B4FC-420AE05530F1}"/>
              </a:ext>
            </a:extLst>
          </p:cNvPr>
          <p:cNvSpPr>
            <a:spLocks noGrp="1"/>
          </p:cNvSpPr>
          <p:nvPr>
            <p:ph type="title"/>
          </p:nvPr>
        </p:nvSpPr>
        <p:spPr>
          <a:xfrm>
            <a:off x="1179041" y="688383"/>
            <a:ext cx="6124968" cy="1478570"/>
          </a:xfrm>
        </p:spPr>
        <p:txBody>
          <a:bodyPr/>
          <a:lstStyle/>
          <a:p>
            <a:r>
              <a:rPr lang="en-US"/>
              <a:t>RFID (MFRC522)</a:t>
            </a:r>
          </a:p>
        </p:txBody>
      </p:sp>
      <p:sp>
        <p:nvSpPr>
          <p:cNvPr id="5" name="TextBox 4">
            <a:extLst>
              <a:ext uri="{FF2B5EF4-FFF2-40B4-BE49-F238E27FC236}">
                <a16:creationId xmlns:a16="http://schemas.microsoft.com/office/drawing/2014/main" id="{0FD821C1-58E2-4E4C-A1B5-5762EFCDB2BF}"/>
              </a:ext>
            </a:extLst>
          </p:cNvPr>
          <p:cNvSpPr txBox="1"/>
          <p:nvPr/>
        </p:nvSpPr>
        <p:spPr>
          <a:xfrm>
            <a:off x="1018982" y="2166953"/>
            <a:ext cx="6124968" cy="2585323"/>
          </a:xfrm>
          <a:prstGeom prst="rect">
            <a:avLst/>
          </a:prstGeom>
          <a:noFill/>
        </p:spPr>
        <p:txBody>
          <a:bodyPr wrap="square" lIns="91440" tIns="45720" rIns="91440" bIns="45720" rtlCol="0" anchor="t">
            <a:spAutoFit/>
          </a:bodyPr>
          <a:lstStyle/>
          <a:p>
            <a:pPr marL="0" indent="0">
              <a:buNone/>
            </a:pPr>
            <a:r>
              <a:rPr lang="en-US"/>
              <a:t>The purpose of the RFID is to serve as another tier of security or as a backup key if necessary. </a:t>
            </a:r>
          </a:p>
          <a:p>
            <a:pPr marL="0" indent="0">
              <a:buNone/>
            </a:pPr>
            <a:endParaRPr lang="en-US"/>
          </a:p>
          <a:p>
            <a:pPr marL="0" indent="0">
              <a:buNone/>
            </a:pPr>
            <a:r>
              <a:rPr lang="en-US"/>
              <a:t>We decided to go with an RFID kit that is based on the widely used Phillips MFRC522 Chip. </a:t>
            </a:r>
          </a:p>
          <a:p>
            <a:pPr marL="0" indent="0">
              <a:buNone/>
            </a:pPr>
            <a:endParaRPr lang="en-US"/>
          </a:p>
          <a:p>
            <a:pPr marL="0" indent="0">
              <a:buNone/>
            </a:pPr>
            <a:r>
              <a:rPr lang="en-US"/>
              <a:t>Specifically, we decided to go with the </a:t>
            </a:r>
            <a:r>
              <a:rPr lang="en-US" err="1"/>
              <a:t>MiHappy</a:t>
            </a:r>
            <a:r>
              <a:rPr lang="en-US"/>
              <a:t> RFID kit. This kit is very similar to other RFID’s using the same chip, but this specific kit has a farther read range than others.</a:t>
            </a:r>
          </a:p>
        </p:txBody>
      </p:sp>
      <p:sp>
        <p:nvSpPr>
          <p:cNvPr id="8" name="Rectangle: Rounded Corners 7">
            <a:extLst>
              <a:ext uri="{FF2B5EF4-FFF2-40B4-BE49-F238E27FC236}">
                <a16:creationId xmlns:a16="http://schemas.microsoft.com/office/drawing/2014/main" id="{0C5332D6-7DD3-41B2-835F-16C2A56F505F}"/>
              </a:ext>
            </a:extLst>
          </p:cNvPr>
          <p:cNvSpPr/>
          <p:nvPr/>
        </p:nvSpPr>
        <p:spPr>
          <a:xfrm>
            <a:off x="7550928" y="470821"/>
            <a:ext cx="3622090" cy="6075245"/>
          </a:xfrm>
          <a:prstGeom prst="roundRect">
            <a:avLst/>
          </a:prstGeom>
          <a:solidFill>
            <a:schemeClr val="tx1">
              <a:lumMod val="85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93164FB-37A5-49B5-A729-D07077FDAB19}"/>
              </a:ext>
            </a:extLst>
          </p:cNvPr>
          <p:cNvSpPr/>
          <p:nvPr/>
        </p:nvSpPr>
        <p:spPr>
          <a:xfrm>
            <a:off x="7870524" y="697962"/>
            <a:ext cx="3009529" cy="1760698"/>
          </a:xfrm>
          <a:prstGeom prst="roundRect">
            <a:avLst/>
          </a:prstGeom>
          <a:solidFill>
            <a:schemeClr val="bg1">
              <a:lumMod val="50000"/>
              <a:lumOff val="50000"/>
              <a:alpha val="75000"/>
            </a:schemeClr>
          </a:solidFill>
          <a:ln>
            <a:solidFill>
              <a:srgbClr val="C8221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9CBA601-EF89-4371-BEB2-58EC6C7A39EB}"/>
              </a:ext>
            </a:extLst>
          </p:cNvPr>
          <p:cNvSpPr/>
          <p:nvPr/>
        </p:nvSpPr>
        <p:spPr>
          <a:xfrm>
            <a:off x="7870524" y="2611059"/>
            <a:ext cx="3009530" cy="3707867"/>
          </a:xfrm>
          <a:prstGeom prst="roundRect">
            <a:avLst/>
          </a:prstGeom>
          <a:solidFill>
            <a:schemeClr val="bg1">
              <a:lumMod val="50000"/>
              <a:lumOff val="50000"/>
              <a:alpha val="75000"/>
            </a:schemeClr>
          </a:solidFill>
          <a:ln>
            <a:solidFill>
              <a:srgbClr val="C82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GitHub - playfultechnology/arduino-rfid-MFRC522">
            <a:extLst>
              <a:ext uri="{FF2B5EF4-FFF2-40B4-BE49-F238E27FC236}">
                <a16:creationId xmlns:a16="http://schemas.microsoft.com/office/drawing/2014/main" id="{2B8994F0-8067-4C20-B59E-37EC6044CA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2" t="1645" r="1396" b="3923"/>
          <a:stretch/>
        </p:blipFill>
        <p:spPr bwMode="auto">
          <a:xfrm>
            <a:off x="8298331" y="853515"/>
            <a:ext cx="2184941" cy="1405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4">
            <a:extLst>
              <a:ext uri="{FF2B5EF4-FFF2-40B4-BE49-F238E27FC236}">
                <a16:creationId xmlns:a16="http://schemas.microsoft.com/office/drawing/2014/main" id="{48EC2B94-82D4-4BCD-ACB3-F7FA4EE529BB}"/>
              </a:ext>
            </a:extLst>
          </p:cNvPr>
          <p:cNvGraphicFramePr>
            <a:graphicFrameLocks noGrp="1"/>
          </p:cNvGraphicFramePr>
          <p:nvPr>
            <p:extLst>
              <p:ext uri="{D42A27DB-BD31-4B8C-83A1-F6EECF244321}">
                <p14:modId xmlns:p14="http://schemas.microsoft.com/office/powerpoint/2010/main" val="3099938200"/>
              </p:ext>
            </p:extLst>
          </p:nvPr>
        </p:nvGraphicFramePr>
        <p:xfrm>
          <a:off x="8122457" y="3168872"/>
          <a:ext cx="2692941" cy="2592240"/>
        </p:xfrm>
        <a:graphic>
          <a:graphicData uri="http://schemas.openxmlformats.org/drawingml/2006/table">
            <a:tbl>
              <a:tblPr firstRow="1" bandRow="1">
                <a:tableStyleId>{2D5ABB26-0587-4C30-8999-92F81FD0307C}</a:tableStyleId>
              </a:tblPr>
              <a:tblGrid>
                <a:gridCol w="1288209">
                  <a:extLst>
                    <a:ext uri="{9D8B030D-6E8A-4147-A177-3AD203B41FA5}">
                      <a16:colId xmlns:a16="http://schemas.microsoft.com/office/drawing/2014/main" val="3506585460"/>
                    </a:ext>
                  </a:extLst>
                </a:gridCol>
                <a:gridCol w="1404732">
                  <a:extLst>
                    <a:ext uri="{9D8B030D-6E8A-4147-A177-3AD203B41FA5}">
                      <a16:colId xmlns:a16="http://schemas.microsoft.com/office/drawing/2014/main" val="2972764870"/>
                    </a:ext>
                  </a:extLst>
                </a:gridCol>
              </a:tblGrid>
              <a:tr h="394972">
                <a:tc>
                  <a:txBody>
                    <a:bodyPr/>
                    <a:lstStyle/>
                    <a:p>
                      <a:r>
                        <a:rPr lang="en-US" sz="1800"/>
                        <a:t>Price</a:t>
                      </a:r>
                    </a:p>
                  </a:txBody>
                  <a:tcPr/>
                </a:tc>
                <a:tc>
                  <a:txBody>
                    <a:bodyPr/>
                    <a:lstStyle/>
                    <a:p>
                      <a:r>
                        <a:rPr lang="en-US" sz="1800"/>
                        <a:t>~ $10</a:t>
                      </a:r>
                    </a:p>
                  </a:txBody>
                  <a:tcPr/>
                </a:tc>
                <a:extLst>
                  <a:ext uri="{0D108BD9-81ED-4DB2-BD59-A6C34878D82A}">
                    <a16:rowId xmlns:a16="http://schemas.microsoft.com/office/drawing/2014/main" val="1110496616"/>
                  </a:ext>
                </a:extLst>
              </a:tr>
              <a:tr h="446053">
                <a:tc>
                  <a:txBody>
                    <a:bodyPr/>
                    <a:lstStyle/>
                    <a:p>
                      <a:r>
                        <a:rPr lang="en-US" sz="1800"/>
                        <a:t>Interface</a:t>
                      </a:r>
                    </a:p>
                  </a:txBody>
                  <a:tcPr/>
                </a:tc>
                <a:tc>
                  <a:txBody>
                    <a:bodyPr/>
                    <a:lstStyle/>
                    <a:p>
                      <a:r>
                        <a:rPr lang="en-US" sz="1800"/>
                        <a:t>SPI</a:t>
                      </a:r>
                    </a:p>
                  </a:txBody>
                  <a:tcPr/>
                </a:tc>
                <a:extLst>
                  <a:ext uri="{0D108BD9-81ED-4DB2-BD59-A6C34878D82A}">
                    <a16:rowId xmlns:a16="http://schemas.microsoft.com/office/drawing/2014/main" val="1809799753"/>
                  </a:ext>
                </a:extLst>
              </a:tr>
              <a:tr h="471055">
                <a:tc>
                  <a:txBody>
                    <a:bodyPr/>
                    <a:lstStyle/>
                    <a:p>
                      <a:r>
                        <a:rPr lang="en-US" sz="1800"/>
                        <a:t>Read Range</a:t>
                      </a:r>
                    </a:p>
                  </a:txBody>
                  <a:tcPr/>
                </a:tc>
                <a:tc>
                  <a:txBody>
                    <a:bodyPr/>
                    <a:lstStyle/>
                    <a:p>
                      <a:r>
                        <a:rPr lang="en-US" sz="1800"/>
                        <a:t>~ 0 – 60 mm</a:t>
                      </a:r>
                    </a:p>
                  </a:txBody>
                  <a:tcPr/>
                </a:tc>
                <a:extLst>
                  <a:ext uri="{0D108BD9-81ED-4DB2-BD59-A6C34878D82A}">
                    <a16:rowId xmlns:a16="http://schemas.microsoft.com/office/drawing/2014/main" val="1613680199"/>
                  </a:ext>
                </a:extLst>
              </a:tr>
              <a:tr h="281428">
                <a:tc>
                  <a:txBody>
                    <a:bodyPr/>
                    <a:lstStyle/>
                    <a:p>
                      <a:r>
                        <a:rPr lang="en-US" sz="1800"/>
                        <a:t>Operating Frequency</a:t>
                      </a:r>
                    </a:p>
                  </a:txBody>
                  <a:tcPr/>
                </a:tc>
                <a:tc>
                  <a:txBody>
                    <a:bodyPr/>
                    <a:lstStyle/>
                    <a:p>
                      <a:r>
                        <a:rPr lang="en-US" sz="1800"/>
                        <a:t>13.56 MHz</a:t>
                      </a:r>
                    </a:p>
                  </a:txBody>
                  <a:tcPr/>
                </a:tc>
                <a:extLst>
                  <a:ext uri="{0D108BD9-81ED-4DB2-BD59-A6C34878D82A}">
                    <a16:rowId xmlns:a16="http://schemas.microsoft.com/office/drawing/2014/main" val="1030932130"/>
                  </a:ext>
                </a:extLst>
              </a:tr>
              <a:tr h="446898">
                <a:tc>
                  <a:txBody>
                    <a:bodyPr/>
                    <a:lstStyle/>
                    <a:p>
                      <a:r>
                        <a:rPr lang="en-US" sz="1800"/>
                        <a:t>Input Voltage</a:t>
                      </a:r>
                    </a:p>
                  </a:txBody>
                  <a:tcPr/>
                </a:tc>
                <a:tc>
                  <a:txBody>
                    <a:bodyPr/>
                    <a:lstStyle/>
                    <a:p>
                      <a:r>
                        <a:rPr lang="en-US" sz="1800"/>
                        <a:t>3.3V</a:t>
                      </a:r>
                    </a:p>
                  </a:txBody>
                  <a:tcPr/>
                </a:tc>
                <a:extLst>
                  <a:ext uri="{0D108BD9-81ED-4DB2-BD59-A6C34878D82A}">
                    <a16:rowId xmlns:a16="http://schemas.microsoft.com/office/drawing/2014/main" val="242039830"/>
                  </a:ext>
                </a:extLst>
              </a:tr>
            </a:tbl>
          </a:graphicData>
        </a:graphic>
      </p:graphicFrame>
    </p:spTree>
    <p:extLst>
      <p:ext uri="{BB962C8B-B14F-4D97-AF65-F5344CB8AC3E}">
        <p14:creationId xmlns:p14="http://schemas.microsoft.com/office/powerpoint/2010/main" val="244039781"/>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01D8-B2D4-46CB-B4FC-420AE05530F1}"/>
              </a:ext>
            </a:extLst>
          </p:cNvPr>
          <p:cNvSpPr>
            <a:spLocks noGrp="1"/>
          </p:cNvSpPr>
          <p:nvPr>
            <p:ph type="title"/>
          </p:nvPr>
        </p:nvSpPr>
        <p:spPr>
          <a:xfrm>
            <a:off x="1179041" y="688383"/>
            <a:ext cx="6124968" cy="1478570"/>
          </a:xfrm>
        </p:spPr>
        <p:txBody>
          <a:bodyPr/>
          <a:lstStyle/>
          <a:p>
            <a:r>
              <a:rPr lang="en-US"/>
              <a:t>Locking Mechanism (Electric Solenoid)</a:t>
            </a:r>
          </a:p>
        </p:txBody>
      </p:sp>
      <p:sp>
        <p:nvSpPr>
          <p:cNvPr id="5" name="TextBox 4">
            <a:extLst>
              <a:ext uri="{FF2B5EF4-FFF2-40B4-BE49-F238E27FC236}">
                <a16:creationId xmlns:a16="http://schemas.microsoft.com/office/drawing/2014/main" id="{0FD821C1-58E2-4E4C-A1B5-5762EFCDB2BF}"/>
              </a:ext>
            </a:extLst>
          </p:cNvPr>
          <p:cNvSpPr txBox="1"/>
          <p:nvPr/>
        </p:nvSpPr>
        <p:spPr>
          <a:xfrm>
            <a:off x="1018982" y="2166953"/>
            <a:ext cx="6124968" cy="2585323"/>
          </a:xfrm>
          <a:prstGeom prst="rect">
            <a:avLst/>
          </a:prstGeom>
          <a:noFill/>
        </p:spPr>
        <p:txBody>
          <a:bodyPr wrap="square" lIns="91440" tIns="45720" rIns="91440" bIns="45720" rtlCol="0" anchor="t">
            <a:spAutoFit/>
          </a:bodyPr>
          <a:lstStyle/>
          <a:p>
            <a:pPr marL="0" indent="0">
              <a:buNone/>
            </a:pPr>
            <a:r>
              <a:rPr lang="en-US"/>
              <a:t>For our locking mechanism, we have decided to go with an electric solenoid due to its simplicity, size, and ease of integration with the rest of our components.</a:t>
            </a:r>
          </a:p>
          <a:p>
            <a:pPr marL="0" indent="0">
              <a:buNone/>
            </a:pPr>
            <a:endParaRPr lang="en-US"/>
          </a:p>
          <a:p>
            <a:pPr marL="0" indent="0">
              <a:buNone/>
            </a:pPr>
            <a:r>
              <a:rPr lang="en-US"/>
              <a:t>Specifically, we have chosen a latch style solenoid. When constructed we will be able to send a digital signal to the relay which will then supply power to the solenoid to unlock or lock the door. </a:t>
            </a:r>
          </a:p>
          <a:p>
            <a:endParaRPr lang="en-US"/>
          </a:p>
        </p:txBody>
      </p:sp>
      <p:sp>
        <p:nvSpPr>
          <p:cNvPr id="8" name="Rectangle: Rounded Corners 7">
            <a:extLst>
              <a:ext uri="{FF2B5EF4-FFF2-40B4-BE49-F238E27FC236}">
                <a16:creationId xmlns:a16="http://schemas.microsoft.com/office/drawing/2014/main" id="{0C5332D6-7DD3-41B2-835F-16C2A56F505F}"/>
              </a:ext>
            </a:extLst>
          </p:cNvPr>
          <p:cNvSpPr/>
          <p:nvPr/>
        </p:nvSpPr>
        <p:spPr>
          <a:xfrm>
            <a:off x="7550928" y="470821"/>
            <a:ext cx="3622090" cy="6075245"/>
          </a:xfrm>
          <a:prstGeom prst="roundRect">
            <a:avLst/>
          </a:prstGeom>
          <a:solidFill>
            <a:schemeClr val="tx1">
              <a:lumMod val="85000"/>
              <a:alpha val="8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93164FB-37A5-49B5-A729-D07077FDAB19}"/>
              </a:ext>
            </a:extLst>
          </p:cNvPr>
          <p:cNvSpPr/>
          <p:nvPr/>
        </p:nvSpPr>
        <p:spPr>
          <a:xfrm>
            <a:off x="7870524" y="697962"/>
            <a:ext cx="3009529" cy="1760698"/>
          </a:xfrm>
          <a:prstGeom prst="roundRect">
            <a:avLst/>
          </a:prstGeom>
          <a:solidFill>
            <a:schemeClr val="bg1">
              <a:lumMod val="50000"/>
              <a:lumOff val="50000"/>
              <a:alpha val="75000"/>
            </a:schemeClr>
          </a:solidFill>
          <a:ln>
            <a:solidFill>
              <a:srgbClr val="C8221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9CBA601-EF89-4371-BEB2-58EC6C7A39EB}"/>
              </a:ext>
            </a:extLst>
          </p:cNvPr>
          <p:cNvSpPr/>
          <p:nvPr/>
        </p:nvSpPr>
        <p:spPr>
          <a:xfrm>
            <a:off x="7870524" y="2611059"/>
            <a:ext cx="3009530" cy="3707867"/>
          </a:xfrm>
          <a:prstGeom prst="roundRect">
            <a:avLst/>
          </a:prstGeom>
          <a:solidFill>
            <a:schemeClr val="bg1">
              <a:lumMod val="50000"/>
              <a:lumOff val="50000"/>
              <a:alpha val="75000"/>
            </a:schemeClr>
          </a:solidFill>
          <a:ln>
            <a:solidFill>
              <a:srgbClr val="C822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4">
            <a:extLst>
              <a:ext uri="{FF2B5EF4-FFF2-40B4-BE49-F238E27FC236}">
                <a16:creationId xmlns:a16="http://schemas.microsoft.com/office/drawing/2014/main" id="{DB246CFC-420E-417E-A707-D10216AAB185}"/>
              </a:ext>
            </a:extLst>
          </p:cNvPr>
          <p:cNvGraphicFramePr>
            <a:graphicFrameLocks noGrp="1"/>
          </p:cNvGraphicFramePr>
          <p:nvPr>
            <p:extLst>
              <p:ext uri="{D42A27DB-BD31-4B8C-83A1-F6EECF244321}">
                <p14:modId xmlns:p14="http://schemas.microsoft.com/office/powerpoint/2010/main" val="2956253812"/>
              </p:ext>
            </p:extLst>
          </p:nvPr>
        </p:nvGraphicFramePr>
        <p:xfrm>
          <a:off x="8205973" y="3276201"/>
          <a:ext cx="2578776" cy="2169277"/>
        </p:xfrm>
        <a:graphic>
          <a:graphicData uri="http://schemas.openxmlformats.org/drawingml/2006/table">
            <a:tbl>
              <a:tblPr firstRow="1" bandRow="1">
                <a:tableStyleId>{2D5ABB26-0587-4C30-8999-92F81FD0307C}</a:tableStyleId>
              </a:tblPr>
              <a:tblGrid>
                <a:gridCol w="1233596">
                  <a:extLst>
                    <a:ext uri="{9D8B030D-6E8A-4147-A177-3AD203B41FA5}">
                      <a16:colId xmlns:a16="http://schemas.microsoft.com/office/drawing/2014/main" val="3506585460"/>
                    </a:ext>
                  </a:extLst>
                </a:gridCol>
                <a:gridCol w="1345180">
                  <a:extLst>
                    <a:ext uri="{9D8B030D-6E8A-4147-A177-3AD203B41FA5}">
                      <a16:colId xmlns:a16="http://schemas.microsoft.com/office/drawing/2014/main" val="2972764870"/>
                    </a:ext>
                  </a:extLst>
                </a:gridCol>
              </a:tblGrid>
              <a:tr h="394972">
                <a:tc>
                  <a:txBody>
                    <a:bodyPr/>
                    <a:lstStyle/>
                    <a:p>
                      <a:r>
                        <a:rPr lang="en-US" sz="1400"/>
                        <a:t>Price</a:t>
                      </a:r>
                    </a:p>
                  </a:txBody>
                  <a:tcPr/>
                </a:tc>
                <a:tc>
                  <a:txBody>
                    <a:bodyPr/>
                    <a:lstStyle/>
                    <a:p>
                      <a:r>
                        <a:rPr lang="en-US" sz="1400"/>
                        <a:t>~ $3</a:t>
                      </a:r>
                    </a:p>
                  </a:txBody>
                  <a:tcPr/>
                </a:tc>
                <a:extLst>
                  <a:ext uri="{0D108BD9-81ED-4DB2-BD59-A6C34878D82A}">
                    <a16:rowId xmlns:a16="http://schemas.microsoft.com/office/drawing/2014/main" val="1110496616"/>
                  </a:ext>
                </a:extLst>
              </a:tr>
              <a:tr h="446053">
                <a:tc>
                  <a:txBody>
                    <a:bodyPr/>
                    <a:lstStyle/>
                    <a:p>
                      <a:r>
                        <a:rPr lang="en-US" sz="1400"/>
                        <a:t>Input Voltage</a:t>
                      </a:r>
                    </a:p>
                  </a:txBody>
                  <a:tcPr/>
                </a:tc>
                <a:tc>
                  <a:txBody>
                    <a:bodyPr/>
                    <a:lstStyle/>
                    <a:p>
                      <a:r>
                        <a:rPr lang="en-US" sz="1400"/>
                        <a:t>12V</a:t>
                      </a:r>
                    </a:p>
                  </a:txBody>
                  <a:tcPr/>
                </a:tc>
                <a:extLst>
                  <a:ext uri="{0D108BD9-81ED-4DB2-BD59-A6C34878D82A}">
                    <a16:rowId xmlns:a16="http://schemas.microsoft.com/office/drawing/2014/main" val="1809799753"/>
                  </a:ext>
                </a:extLst>
              </a:tr>
              <a:tr h="471055">
                <a:tc>
                  <a:txBody>
                    <a:bodyPr/>
                    <a:lstStyle/>
                    <a:p>
                      <a:r>
                        <a:rPr lang="en-US" sz="1400"/>
                        <a:t>Input Current</a:t>
                      </a:r>
                    </a:p>
                  </a:txBody>
                  <a:tcPr/>
                </a:tc>
                <a:tc>
                  <a:txBody>
                    <a:bodyPr/>
                    <a:lstStyle/>
                    <a:p>
                      <a:r>
                        <a:rPr lang="en-US" sz="1400"/>
                        <a:t>350mA</a:t>
                      </a:r>
                    </a:p>
                  </a:txBody>
                  <a:tcPr/>
                </a:tc>
                <a:extLst>
                  <a:ext uri="{0D108BD9-81ED-4DB2-BD59-A6C34878D82A}">
                    <a16:rowId xmlns:a16="http://schemas.microsoft.com/office/drawing/2014/main" val="1613680199"/>
                  </a:ext>
                </a:extLst>
              </a:tr>
              <a:tr h="339037">
                <a:tc>
                  <a:txBody>
                    <a:bodyPr/>
                    <a:lstStyle/>
                    <a:p>
                      <a:r>
                        <a:rPr lang="en-US" sz="1400"/>
                        <a:t>Solenoid Style</a:t>
                      </a:r>
                    </a:p>
                  </a:txBody>
                  <a:tcPr/>
                </a:tc>
                <a:tc>
                  <a:txBody>
                    <a:bodyPr/>
                    <a:lstStyle/>
                    <a:p>
                      <a:r>
                        <a:rPr lang="en-US" sz="1400"/>
                        <a:t>Latch</a:t>
                      </a:r>
                    </a:p>
                  </a:txBody>
                  <a:tcPr/>
                </a:tc>
                <a:extLst>
                  <a:ext uri="{0D108BD9-81ED-4DB2-BD59-A6C34878D82A}">
                    <a16:rowId xmlns:a16="http://schemas.microsoft.com/office/drawing/2014/main" val="1030932130"/>
                  </a:ext>
                </a:extLst>
              </a:tr>
              <a:tr h="446898">
                <a:tc>
                  <a:txBody>
                    <a:bodyPr/>
                    <a:lstStyle/>
                    <a:p>
                      <a:r>
                        <a:rPr lang="en-US" sz="1400"/>
                        <a:t>Size</a:t>
                      </a:r>
                    </a:p>
                  </a:txBody>
                  <a:tcPr/>
                </a:tc>
                <a:tc>
                  <a:txBody>
                    <a:bodyPr/>
                    <a:lstStyle/>
                    <a:p>
                      <a:r>
                        <a:rPr lang="en-US" sz="1400"/>
                        <a:t>17mm x27mm x 15mm</a:t>
                      </a:r>
                    </a:p>
                  </a:txBody>
                  <a:tcPr/>
                </a:tc>
                <a:extLst>
                  <a:ext uri="{0D108BD9-81ED-4DB2-BD59-A6C34878D82A}">
                    <a16:rowId xmlns:a16="http://schemas.microsoft.com/office/drawing/2014/main" val="242039830"/>
                  </a:ext>
                </a:extLst>
              </a:tr>
            </a:tbl>
          </a:graphicData>
        </a:graphic>
      </p:graphicFrame>
      <p:pic>
        <p:nvPicPr>
          <p:cNvPr id="4" name="Picture 3" descr="A picture containing lighter, adapter&#10;&#10;Description automatically generated">
            <a:extLst>
              <a:ext uri="{FF2B5EF4-FFF2-40B4-BE49-F238E27FC236}">
                <a16:creationId xmlns:a16="http://schemas.microsoft.com/office/drawing/2014/main" id="{233CF3D3-E60A-42F2-8486-850E72AFA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1319" y="634342"/>
            <a:ext cx="1887938" cy="1887938"/>
          </a:xfrm>
          <a:prstGeom prst="rect">
            <a:avLst/>
          </a:prstGeom>
        </p:spPr>
      </p:pic>
    </p:spTree>
    <p:extLst>
      <p:ext uri="{BB962C8B-B14F-4D97-AF65-F5344CB8AC3E}">
        <p14:creationId xmlns:p14="http://schemas.microsoft.com/office/powerpoint/2010/main" val="2204445261"/>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2"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3"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1"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3"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8"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86B49FA-263A-4098-A360-4B0AFC28F00C}"/>
              </a:ext>
            </a:extLst>
          </p:cNvPr>
          <p:cNvSpPr>
            <a:spLocks noGrp="1"/>
          </p:cNvSpPr>
          <p:nvPr>
            <p:ph type="ctrTitle"/>
          </p:nvPr>
        </p:nvSpPr>
        <p:spPr>
          <a:xfrm>
            <a:off x="2043113" y="1122363"/>
            <a:ext cx="4527929" cy="4287836"/>
          </a:xfrm>
        </p:spPr>
        <p:txBody>
          <a:bodyPr anchor="ctr">
            <a:normAutofit/>
          </a:bodyPr>
          <a:lstStyle/>
          <a:p>
            <a:pPr algn="r"/>
            <a:r>
              <a:rPr lang="en-US" sz="6000"/>
              <a:t>Schematic and PCB</a:t>
            </a:r>
          </a:p>
        </p:txBody>
      </p:sp>
      <p:cxnSp>
        <p:nvCxnSpPr>
          <p:cNvPr id="10" name="Straight Connector 68">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677443"/>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AE6E-7648-421D-8B44-1A04743402D0}"/>
              </a:ext>
            </a:extLst>
          </p:cNvPr>
          <p:cNvSpPr>
            <a:spLocks noGrp="1"/>
          </p:cNvSpPr>
          <p:nvPr>
            <p:ph type="title"/>
          </p:nvPr>
        </p:nvSpPr>
        <p:spPr/>
        <p:txBody>
          <a:bodyPr/>
          <a:lstStyle/>
          <a:p>
            <a:r>
              <a:rPr lang="en-US"/>
              <a:t>Schematic (Microcontroller and Wi-Fi Chip)</a:t>
            </a:r>
          </a:p>
        </p:txBody>
      </p:sp>
      <p:pic>
        <p:nvPicPr>
          <p:cNvPr id="4" name="Picture 3">
            <a:extLst>
              <a:ext uri="{FF2B5EF4-FFF2-40B4-BE49-F238E27FC236}">
                <a16:creationId xmlns:a16="http://schemas.microsoft.com/office/drawing/2014/main" id="{6E479DAA-318A-452B-AF02-01FFE363D3E9}"/>
              </a:ext>
            </a:extLst>
          </p:cNvPr>
          <p:cNvPicPr>
            <a:picLocks noChangeAspect="1"/>
          </p:cNvPicPr>
          <p:nvPr/>
        </p:nvPicPr>
        <p:blipFill>
          <a:blip r:embed="rId3"/>
          <a:stretch>
            <a:fillRect/>
          </a:stretch>
        </p:blipFill>
        <p:spPr>
          <a:xfrm>
            <a:off x="419100" y="1974219"/>
            <a:ext cx="7049897" cy="3546286"/>
          </a:xfrm>
          <a:prstGeom prst="rect">
            <a:avLst/>
          </a:prstGeom>
          <a:ln w="50800">
            <a:solidFill>
              <a:schemeClr val="bg2">
                <a:lumMod val="50000"/>
              </a:schemeClr>
            </a:solidFill>
          </a:ln>
        </p:spPr>
      </p:pic>
      <p:pic>
        <p:nvPicPr>
          <p:cNvPr id="10" name="Picture 9">
            <a:extLst>
              <a:ext uri="{FF2B5EF4-FFF2-40B4-BE49-F238E27FC236}">
                <a16:creationId xmlns:a16="http://schemas.microsoft.com/office/drawing/2014/main" id="{AD426AD7-ED4B-4A1A-96A3-85E7B34813CD}"/>
              </a:ext>
            </a:extLst>
          </p:cNvPr>
          <p:cNvPicPr>
            <a:picLocks noChangeAspect="1"/>
          </p:cNvPicPr>
          <p:nvPr/>
        </p:nvPicPr>
        <p:blipFill>
          <a:blip r:embed="rId4"/>
          <a:stretch>
            <a:fillRect/>
          </a:stretch>
        </p:blipFill>
        <p:spPr>
          <a:xfrm>
            <a:off x="7721269" y="1974219"/>
            <a:ext cx="4162755" cy="3546286"/>
          </a:xfrm>
          <a:prstGeom prst="rect">
            <a:avLst/>
          </a:prstGeom>
          <a:ln w="50800">
            <a:solidFill>
              <a:schemeClr val="bg2">
                <a:lumMod val="50000"/>
              </a:schemeClr>
            </a:solidFill>
          </a:ln>
        </p:spPr>
      </p:pic>
    </p:spTree>
    <p:extLst>
      <p:ext uri="{BB962C8B-B14F-4D97-AF65-F5344CB8AC3E}">
        <p14:creationId xmlns:p14="http://schemas.microsoft.com/office/powerpoint/2010/main" val="3935331940"/>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FA45-4575-4B3F-ACBC-544D77E6BCD3}"/>
              </a:ext>
            </a:extLst>
          </p:cNvPr>
          <p:cNvSpPr>
            <a:spLocks noGrp="1"/>
          </p:cNvSpPr>
          <p:nvPr>
            <p:ph type="title"/>
          </p:nvPr>
        </p:nvSpPr>
        <p:spPr>
          <a:xfrm>
            <a:off x="577684" y="734567"/>
            <a:ext cx="9613861" cy="1080938"/>
          </a:xfrm>
        </p:spPr>
        <p:txBody>
          <a:bodyPr/>
          <a:lstStyle/>
          <a:p>
            <a:r>
              <a:rPr lang="en-US"/>
              <a:t>Schematic (Sensors and Power Modules)</a:t>
            </a:r>
          </a:p>
        </p:txBody>
      </p:sp>
      <p:pic>
        <p:nvPicPr>
          <p:cNvPr id="7" name="Picture 6">
            <a:extLst>
              <a:ext uri="{FF2B5EF4-FFF2-40B4-BE49-F238E27FC236}">
                <a16:creationId xmlns:a16="http://schemas.microsoft.com/office/drawing/2014/main" id="{C3978B9F-F013-4AA9-8946-331527BBFA22}"/>
              </a:ext>
            </a:extLst>
          </p:cNvPr>
          <p:cNvPicPr>
            <a:picLocks noChangeAspect="1"/>
          </p:cNvPicPr>
          <p:nvPr/>
        </p:nvPicPr>
        <p:blipFill>
          <a:blip r:embed="rId3"/>
          <a:stretch>
            <a:fillRect/>
          </a:stretch>
        </p:blipFill>
        <p:spPr>
          <a:xfrm>
            <a:off x="3144547" y="1815505"/>
            <a:ext cx="3775267" cy="2292479"/>
          </a:xfrm>
          <a:prstGeom prst="rect">
            <a:avLst/>
          </a:prstGeom>
          <a:ln w="50800">
            <a:solidFill>
              <a:schemeClr val="bg2">
                <a:lumMod val="50000"/>
              </a:schemeClr>
            </a:solidFill>
          </a:ln>
        </p:spPr>
      </p:pic>
      <p:pic>
        <p:nvPicPr>
          <p:cNvPr id="9" name="Picture 8">
            <a:extLst>
              <a:ext uri="{FF2B5EF4-FFF2-40B4-BE49-F238E27FC236}">
                <a16:creationId xmlns:a16="http://schemas.microsoft.com/office/drawing/2014/main" id="{A6037BC1-4D85-4696-A074-AEC4E7AC21F5}"/>
              </a:ext>
            </a:extLst>
          </p:cNvPr>
          <p:cNvPicPr>
            <a:picLocks noChangeAspect="1"/>
          </p:cNvPicPr>
          <p:nvPr/>
        </p:nvPicPr>
        <p:blipFill>
          <a:blip r:embed="rId4"/>
          <a:stretch>
            <a:fillRect/>
          </a:stretch>
        </p:blipFill>
        <p:spPr>
          <a:xfrm>
            <a:off x="296650" y="1815505"/>
            <a:ext cx="2661557" cy="4717210"/>
          </a:xfrm>
          <a:prstGeom prst="rect">
            <a:avLst/>
          </a:prstGeom>
          <a:ln w="50800">
            <a:solidFill>
              <a:schemeClr val="bg2">
                <a:lumMod val="50000"/>
              </a:schemeClr>
            </a:solidFill>
          </a:ln>
          <a:effectLst>
            <a:softEdge rad="0"/>
          </a:effectLst>
        </p:spPr>
      </p:pic>
      <p:pic>
        <p:nvPicPr>
          <p:cNvPr id="13" name="Picture 12">
            <a:extLst>
              <a:ext uri="{FF2B5EF4-FFF2-40B4-BE49-F238E27FC236}">
                <a16:creationId xmlns:a16="http://schemas.microsoft.com/office/drawing/2014/main" id="{FCA6C085-108A-40E2-8A91-DA06FA3EAD24}"/>
              </a:ext>
            </a:extLst>
          </p:cNvPr>
          <p:cNvPicPr>
            <a:picLocks noChangeAspect="1"/>
          </p:cNvPicPr>
          <p:nvPr/>
        </p:nvPicPr>
        <p:blipFill>
          <a:blip r:embed="rId5"/>
          <a:stretch>
            <a:fillRect/>
          </a:stretch>
        </p:blipFill>
        <p:spPr>
          <a:xfrm rot="5400000">
            <a:off x="8357071" y="564589"/>
            <a:ext cx="2287362" cy="4789195"/>
          </a:xfrm>
          <a:prstGeom prst="rect">
            <a:avLst/>
          </a:prstGeom>
          <a:ln w="50800">
            <a:solidFill>
              <a:schemeClr val="bg2">
                <a:lumMod val="50000"/>
              </a:schemeClr>
            </a:solidFill>
          </a:ln>
        </p:spPr>
      </p:pic>
      <p:pic>
        <p:nvPicPr>
          <p:cNvPr id="4" name="Picture 3">
            <a:extLst>
              <a:ext uri="{FF2B5EF4-FFF2-40B4-BE49-F238E27FC236}">
                <a16:creationId xmlns:a16="http://schemas.microsoft.com/office/drawing/2014/main" id="{1F492BAB-903E-4945-B96C-1DA4AD5344A9}"/>
              </a:ext>
            </a:extLst>
          </p:cNvPr>
          <p:cNvPicPr>
            <a:picLocks noChangeAspect="1"/>
          </p:cNvPicPr>
          <p:nvPr/>
        </p:nvPicPr>
        <p:blipFill>
          <a:blip r:embed="rId6"/>
          <a:stretch>
            <a:fillRect/>
          </a:stretch>
        </p:blipFill>
        <p:spPr>
          <a:xfrm>
            <a:off x="7095778" y="4240427"/>
            <a:ext cx="4789196" cy="2287364"/>
          </a:xfrm>
          <a:prstGeom prst="rect">
            <a:avLst/>
          </a:prstGeom>
          <a:ln w="50800">
            <a:solidFill>
              <a:schemeClr val="bg2">
                <a:lumMod val="50000"/>
              </a:schemeClr>
            </a:solidFill>
          </a:ln>
        </p:spPr>
      </p:pic>
      <p:pic>
        <p:nvPicPr>
          <p:cNvPr id="8" name="Picture 7">
            <a:extLst>
              <a:ext uri="{FF2B5EF4-FFF2-40B4-BE49-F238E27FC236}">
                <a16:creationId xmlns:a16="http://schemas.microsoft.com/office/drawing/2014/main" id="{528AAB52-B003-4D37-9B39-7E8848151FCA}"/>
              </a:ext>
            </a:extLst>
          </p:cNvPr>
          <p:cNvPicPr>
            <a:picLocks noChangeAspect="1"/>
          </p:cNvPicPr>
          <p:nvPr/>
        </p:nvPicPr>
        <p:blipFill>
          <a:blip r:embed="rId7"/>
          <a:stretch>
            <a:fillRect/>
          </a:stretch>
        </p:blipFill>
        <p:spPr>
          <a:xfrm>
            <a:off x="3139359" y="4240427"/>
            <a:ext cx="3775266" cy="2259452"/>
          </a:xfrm>
          <a:prstGeom prst="rect">
            <a:avLst/>
          </a:prstGeom>
          <a:ln w="50800">
            <a:solidFill>
              <a:schemeClr val="bg2">
                <a:lumMod val="50000"/>
              </a:schemeClr>
            </a:solidFill>
          </a:ln>
        </p:spPr>
      </p:pic>
    </p:spTree>
    <p:extLst>
      <p:ext uri="{BB962C8B-B14F-4D97-AF65-F5344CB8AC3E}">
        <p14:creationId xmlns:p14="http://schemas.microsoft.com/office/powerpoint/2010/main" val="3354169624"/>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B4E3F6F1-1CC5-4086-B474-3866F008AB4D}"/>
              </a:ext>
            </a:extLst>
          </p:cNvPr>
          <p:cNvPicPr>
            <a:picLocks noChangeAspect="1"/>
          </p:cNvPicPr>
          <p:nvPr/>
        </p:nvPicPr>
        <p:blipFill rotWithShape="1">
          <a:blip r:embed="rId3"/>
          <a:srcRect l="7745" r="5588" b="-1"/>
          <a:stretch/>
        </p:blipFill>
        <p:spPr>
          <a:xfrm>
            <a:off x="0" y="-1"/>
            <a:ext cx="12191980" cy="6858001"/>
          </a:xfrm>
          <a:prstGeom prst="rect">
            <a:avLst/>
          </a:prstGeom>
        </p:spPr>
      </p:pic>
      <p:sp>
        <p:nvSpPr>
          <p:cNvPr id="2" name="Title 1">
            <a:extLst>
              <a:ext uri="{FF2B5EF4-FFF2-40B4-BE49-F238E27FC236}">
                <a16:creationId xmlns:a16="http://schemas.microsoft.com/office/drawing/2014/main" id="{21C75A87-1926-4A53-BD71-C885F18DDCD3}"/>
              </a:ext>
            </a:extLst>
          </p:cNvPr>
          <p:cNvSpPr>
            <a:spLocks noGrp="1"/>
          </p:cNvSpPr>
          <p:nvPr>
            <p:ph type="title"/>
          </p:nvPr>
        </p:nvSpPr>
        <p:spPr>
          <a:xfrm>
            <a:off x="391072" y="286697"/>
            <a:ext cx="9613861" cy="1080938"/>
          </a:xfrm>
        </p:spPr>
        <p:txBody>
          <a:bodyPr>
            <a:normAutofit/>
          </a:bodyPr>
          <a:lstStyle/>
          <a:p>
            <a:r>
              <a:rPr lang="en-US">
                <a:solidFill>
                  <a:schemeClr val="bg1"/>
                </a:solidFill>
              </a:rPr>
              <a:t>PCB Layout</a:t>
            </a:r>
          </a:p>
        </p:txBody>
      </p:sp>
      <p:cxnSp>
        <p:nvCxnSpPr>
          <p:cNvPr id="18" name="Straight Arrow Connector 17">
            <a:extLst>
              <a:ext uri="{FF2B5EF4-FFF2-40B4-BE49-F238E27FC236}">
                <a16:creationId xmlns:a16="http://schemas.microsoft.com/office/drawing/2014/main" id="{9FDD73D2-B641-4C0E-8E7B-5540A8EC26AA}"/>
              </a:ext>
            </a:extLst>
          </p:cNvPr>
          <p:cNvCxnSpPr>
            <a:cxnSpLocks/>
          </p:cNvCxnSpPr>
          <p:nvPr/>
        </p:nvCxnSpPr>
        <p:spPr>
          <a:xfrm flipH="1" flipV="1">
            <a:off x="8867098" y="4563122"/>
            <a:ext cx="1235690" cy="67026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62F1A7-320B-4802-BB7B-CA2992A6551A}"/>
              </a:ext>
            </a:extLst>
          </p:cNvPr>
          <p:cNvCxnSpPr>
            <a:cxnSpLocks/>
          </p:cNvCxnSpPr>
          <p:nvPr/>
        </p:nvCxnSpPr>
        <p:spPr>
          <a:xfrm flipH="1">
            <a:off x="3902631" y="827166"/>
            <a:ext cx="826387" cy="141024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0169DBC-0314-4B57-9635-F84648D6357F}"/>
              </a:ext>
            </a:extLst>
          </p:cNvPr>
          <p:cNvCxnSpPr>
            <a:cxnSpLocks/>
          </p:cNvCxnSpPr>
          <p:nvPr/>
        </p:nvCxnSpPr>
        <p:spPr>
          <a:xfrm flipH="1">
            <a:off x="9017453" y="1047565"/>
            <a:ext cx="384000" cy="84337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44DBC6A-C1FF-46A2-B605-0E81450A648A}"/>
              </a:ext>
            </a:extLst>
          </p:cNvPr>
          <p:cNvCxnSpPr>
            <a:cxnSpLocks/>
          </p:cNvCxnSpPr>
          <p:nvPr/>
        </p:nvCxnSpPr>
        <p:spPr>
          <a:xfrm flipH="1">
            <a:off x="7830105" y="1061620"/>
            <a:ext cx="1566889" cy="79694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D4451AD-DAE3-4AA3-ADBC-53A191345071}"/>
              </a:ext>
            </a:extLst>
          </p:cNvPr>
          <p:cNvCxnSpPr>
            <a:cxnSpLocks/>
          </p:cNvCxnSpPr>
          <p:nvPr/>
        </p:nvCxnSpPr>
        <p:spPr>
          <a:xfrm flipH="1">
            <a:off x="9064101" y="1047565"/>
            <a:ext cx="332893" cy="1189844"/>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D461561-53CD-4D58-A6FF-FF22F3047F08}"/>
              </a:ext>
            </a:extLst>
          </p:cNvPr>
          <p:cNvCxnSpPr>
            <a:cxnSpLocks/>
          </p:cNvCxnSpPr>
          <p:nvPr/>
        </p:nvCxnSpPr>
        <p:spPr>
          <a:xfrm flipH="1">
            <a:off x="9012994" y="1047565"/>
            <a:ext cx="384000" cy="1997957"/>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569B422-932A-4AA5-B6C6-8EB6CFFA25AD}"/>
              </a:ext>
            </a:extLst>
          </p:cNvPr>
          <p:cNvCxnSpPr>
            <a:cxnSpLocks/>
          </p:cNvCxnSpPr>
          <p:nvPr/>
        </p:nvCxnSpPr>
        <p:spPr>
          <a:xfrm flipH="1">
            <a:off x="8646830" y="1061620"/>
            <a:ext cx="750164" cy="218044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4FFB7AE-2F1D-47E0-BCCA-31072EE4EF0F}"/>
              </a:ext>
            </a:extLst>
          </p:cNvPr>
          <p:cNvCxnSpPr>
            <a:cxnSpLocks/>
          </p:cNvCxnSpPr>
          <p:nvPr/>
        </p:nvCxnSpPr>
        <p:spPr>
          <a:xfrm flipH="1">
            <a:off x="8289370" y="1047565"/>
            <a:ext cx="1112083" cy="170599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05A1A25-2FDD-4776-9458-568B9B9BE7F8}"/>
              </a:ext>
            </a:extLst>
          </p:cNvPr>
          <p:cNvCxnSpPr>
            <a:cxnSpLocks/>
          </p:cNvCxnSpPr>
          <p:nvPr/>
        </p:nvCxnSpPr>
        <p:spPr>
          <a:xfrm flipH="1">
            <a:off x="7268221" y="1061620"/>
            <a:ext cx="2128773" cy="87815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DCD1337-9B0B-4991-B073-DAFD1B93F0F6}"/>
              </a:ext>
            </a:extLst>
          </p:cNvPr>
          <p:cNvCxnSpPr>
            <a:cxnSpLocks/>
          </p:cNvCxnSpPr>
          <p:nvPr/>
        </p:nvCxnSpPr>
        <p:spPr>
          <a:xfrm flipH="1">
            <a:off x="5718698" y="1061620"/>
            <a:ext cx="3678296" cy="81674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465D260-6B1E-4FD5-A4BA-7ABE058021BC}"/>
              </a:ext>
            </a:extLst>
          </p:cNvPr>
          <p:cNvCxnSpPr>
            <a:cxnSpLocks/>
          </p:cNvCxnSpPr>
          <p:nvPr/>
        </p:nvCxnSpPr>
        <p:spPr>
          <a:xfrm flipV="1">
            <a:off x="3107184" y="4900474"/>
            <a:ext cx="275208" cy="79899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63F4A1E-87AB-4CD9-9D2F-EBF1B757B5D6}"/>
              </a:ext>
            </a:extLst>
          </p:cNvPr>
          <p:cNvCxnSpPr>
            <a:cxnSpLocks/>
          </p:cNvCxnSpPr>
          <p:nvPr/>
        </p:nvCxnSpPr>
        <p:spPr>
          <a:xfrm flipV="1">
            <a:off x="4553465" y="4771747"/>
            <a:ext cx="85817" cy="71465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83ED732-0A50-48F6-9EEB-7DDE963A13D8}"/>
              </a:ext>
            </a:extLst>
          </p:cNvPr>
          <p:cNvCxnSpPr>
            <a:cxnSpLocks/>
          </p:cNvCxnSpPr>
          <p:nvPr/>
        </p:nvCxnSpPr>
        <p:spPr>
          <a:xfrm flipH="1" flipV="1">
            <a:off x="4406984" y="4057095"/>
            <a:ext cx="146481" cy="142930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8463DDE-486D-4C7F-86ED-A9BA931383CF}"/>
              </a:ext>
            </a:extLst>
          </p:cNvPr>
          <p:cNvCxnSpPr>
            <a:cxnSpLocks/>
          </p:cNvCxnSpPr>
          <p:nvPr/>
        </p:nvCxnSpPr>
        <p:spPr>
          <a:xfrm flipH="1" flipV="1">
            <a:off x="6489556" y="4998128"/>
            <a:ext cx="288330" cy="798252"/>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3C61EB4-55F2-4D9B-AD3A-8A40D676B827}"/>
              </a:ext>
            </a:extLst>
          </p:cNvPr>
          <p:cNvCxnSpPr>
            <a:cxnSpLocks/>
          </p:cNvCxnSpPr>
          <p:nvPr/>
        </p:nvCxnSpPr>
        <p:spPr>
          <a:xfrm flipH="1" flipV="1">
            <a:off x="7341833" y="3311371"/>
            <a:ext cx="2503503" cy="55041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B679299-1A89-4B15-9385-33DE2B1BCD54}"/>
              </a:ext>
            </a:extLst>
          </p:cNvPr>
          <p:cNvCxnSpPr>
            <a:cxnSpLocks/>
          </p:cNvCxnSpPr>
          <p:nvPr/>
        </p:nvCxnSpPr>
        <p:spPr>
          <a:xfrm flipV="1">
            <a:off x="2476616" y="3311371"/>
            <a:ext cx="701590" cy="23525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FA6C49C-1FEB-489D-9081-E26AF9E0F365}"/>
              </a:ext>
            </a:extLst>
          </p:cNvPr>
          <p:cNvCxnSpPr>
            <a:cxnSpLocks/>
          </p:cNvCxnSpPr>
          <p:nvPr/>
        </p:nvCxnSpPr>
        <p:spPr>
          <a:xfrm flipV="1">
            <a:off x="2472157" y="3311371"/>
            <a:ext cx="1313857" cy="23525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8A7C979-C34A-4925-828B-310452F04917}"/>
              </a:ext>
            </a:extLst>
          </p:cNvPr>
          <p:cNvCxnSpPr>
            <a:cxnSpLocks/>
          </p:cNvCxnSpPr>
          <p:nvPr/>
        </p:nvCxnSpPr>
        <p:spPr>
          <a:xfrm flipV="1">
            <a:off x="2472157" y="3311371"/>
            <a:ext cx="1920751" cy="23525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0B93096F-3481-49DB-9552-B59B4EF05328}"/>
              </a:ext>
            </a:extLst>
          </p:cNvPr>
          <p:cNvSpPr/>
          <p:nvPr/>
        </p:nvSpPr>
        <p:spPr>
          <a:xfrm>
            <a:off x="5326602" y="4075021"/>
            <a:ext cx="2254928" cy="92310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7711F583-2770-4D73-9430-697A7688EF9B}"/>
              </a:ext>
            </a:extLst>
          </p:cNvPr>
          <p:cNvSpPr txBox="1"/>
          <p:nvPr/>
        </p:nvSpPr>
        <p:spPr>
          <a:xfrm>
            <a:off x="9396994" y="827166"/>
            <a:ext cx="2503502" cy="369332"/>
          </a:xfrm>
          <a:prstGeom prst="rect">
            <a:avLst/>
          </a:prstGeom>
          <a:noFill/>
        </p:spPr>
        <p:txBody>
          <a:bodyPr wrap="square" rtlCol="0">
            <a:spAutoFit/>
          </a:bodyPr>
          <a:lstStyle/>
          <a:p>
            <a:r>
              <a:rPr lang="en-US">
                <a:solidFill>
                  <a:schemeClr val="bg1"/>
                </a:solidFill>
              </a:rPr>
              <a:t>Sensors/MCU Headers</a:t>
            </a:r>
          </a:p>
        </p:txBody>
      </p:sp>
      <p:sp>
        <p:nvSpPr>
          <p:cNvPr id="87" name="TextBox 86">
            <a:extLst>
              <a:ext uri="{FF2B5EF4-FFF2-40B4-BE49-F238E27FC236}">
                <a16:creationId xmlns:a16="http://schemas.microsoft.com/office/drawing/2014/main" id="{09A4DCBC-09E2-4D53-923E-309DDCFB62FC}"/>
              </a:ext>
            </a:extLst>
          </p:cNvPr>
          <p:cNvSpPr txBox="1"/>
          <p:nvPr/>
        </p:nvSpPr>
        <p:spPr>
          <a:xfrm>
            <a:off x="9845336" y="3764132"/>
            <a:ext cx="1571347" cy="369332"/>
          </a:xfrm>
          <a:prstGeom prst="rect">
            <a:avLst/>
          </a:prstGeom>
          <a:noFill/>
        </p:spPr>
        <p:txBody>
          <a:bodyPr wrap="square" rtlCol="0">
            <a:spAutoFit/>
          </a:bodyPr>
          <a:lstStyle/>
          <a:p>
            <a:r>
              <a:rPr lang="en-US">
                <a:solidFill>
                  <a:schemeClr val="bg1"/>
                </a:solidFill>
              </a:rPr>
              <a:t>MCU</a:t>
            </a:r>
          </a:p>
        </p:txBody>
      </p:sp>
      <p:sp>
        <p:nvSpPr>
          <p:cNvPr id="88" name="TextBox 87">
            <a:extLst>
              <a:ext uri="{FF2B5EF4-FFF2-40B4-BE49-F238E27FC236}">
                <a16:creationId xmlns:a16="http://schemas.microsoft.com/office/drawing/2014/main" id="{95B74FCB-50FC-4816-949B-BE156B5F4737}"/>
              </a:ext>
            </a:extLst>
          </p:cNvPr>
          <p:cNvSpPr txBox="1"/>
          <p:nvPr/>
        </p:nvSpPr>
        <p:spPr>
          <a:xfrm>
            <a:off x="4616388" y="585926"/>
            <a:ext cx="1610518" cy="369332"/>
          </a:xfrm>
          <a:prstGeom prst="rect">
            <a:avLst/>
          </a:prstGeom>
          <a:noFill/>
        </p:spPr>
        <p:txBody>
          <a:bodyPr wrap="square" rtlCol="0">
            <a:spAutoFit/>
          </a:bodyPr>
          <a:lstStyle/>
          <a:p>
            <a:r>
              <a:rPr lang="en-US">
                <a:solidFill>
                  <a:schemeClr val="bg1"/>
                </a:solidFill>
              </a:rPr>
              <a:t>Wi-Fi Module</a:t>
            </a:r>
          </a:p>
        </p:txBody>
      </p:sp>
      <p:sp>
        <p:nvSpPr>
          <p:cNvPr id="89" name="TextBox 88">
            <a:extLst>
              <a:ext uri="{FF2B5EF4-FFF2-40B4-BE49-F238E27FC236}">
                <a16:creationId xmlns:a16="http://schemas.microsoft.com/office/drawing/2014/main" id="{78E4E310-39D7-4A45-A2E6-4C068C307073}"/>
              </a:ext>
            </a:extLst>
          </p:cNvPr>
          <p:cNvSpPr txBox="1"/>
          <p:nvPr/>
        </p:nvSpPr>
        <p:spPr>
          <a:xfrm>
            <a:off x="4077730" y="5473473"/>
            <a:ext cx="1279164" cy="646331"/>
          </a:xfrm>
          <a:prstGeom prst="rect">
            <a:avLst/>
          </a:prstGeom>
          <a:noFill/>
        </p:spPr>
        <p:txBody>
          <a:bodyPr wrap="square" rtlCol="0">
            <a:spAutoFit/>
          </a:bodyPr>
          <a:lstStyle/>
          <a:p>
            <a:r>
              <a:rPr lang="en-US">
                <a:solidFill>
                  <a:schemeClr val="bg1"/>
                </a:solidFill>
              </a:rPr>
              <a:t>Voltage Regulators</a:t>
            </a:r>
          </a:p>
        </p:txBody>
      </p:sp>
      <p:sp>
        <p:nvSpPr>
          <p:cNvPr id="90" name="TextBox 89">
            <a:extLst>
              <a:ext uri="{FF2B5EF4-FFF2-40B4-BE49-F238E27FC236}">
                <a16:creationId xmlns:a16="http://schemas.microsoft.com/office/drawing/2014/main" id="{01D326AF-AD40-41D8-86CC-67111E260DC0}"/>
              </a:ext>
            </a:extLst>
          </p:cNvPr>
          <p:cNvSpPr txBox="1"/>
          <p:nvPr/>
        </p:nvSpPr>
        <p:spPr>
          <a:xfrm>
            <a:off x="1988518" y="5611714"/>
            <a:ext cx="1420427" cy="369332"/>
          </a:xfrm>
          <a:prstGeom prst="rect">
            <a:avLst/>
          </a:prstGeom>
          <a:noFill/>
        </p:spPr>
        <p:txBody>
          <a:bodyPr wrap="square" rtlCol="0">
            <a:spAutoFit/>
          </a:bodyPr>
          <a:lstStyle/>
          <a:p>
            <a:r>
              <a:rPr lang="en-US">
                <a:solidFill>
                  <a:schemeClr val="bg1"/>
                </a:solidFill>
              </a:rPr>
              <a:t>Power Input</a:t>
            </a:r>
          </a:p>
        </p:txBody>
      </p:sp>
      <p:sp>
        <p:nvSpPr>
          <p:cNvPr id="91" name="TextBox 90">
            <a:extLst>
              <a:ext uri="{FF2B5EF4-FFF2-40B4-BE49-F238E27FC236}">
                <a16:creationId xmlns:a16="http://schemas.microsoft.com/office/drawing/2014/main" id="{F0362582-07C1-4E9B-A270-14437F77E208}"/>
              </a:ext>
            </a:extLst>
          </p:cNvPr>
          <p:cNvSpPr txBox="1"/>
          <p:nvPr/>
        </p:nvSpPr>
        <p:spPr>
          <a:xfrm>
            <a:off x="1155050" y="3143321"/>
            <a:ext cx="1420426" cy="646331"/>
          </a:xfrm>
          <a:prstGeom prst="rect">
            <a:avLst/>
          </a:prstGeom>
          <a:noFill/>
        </p:spPr>
        <p:txBody>
          <a:bodyPr wrap="square" rtlCol="0">
            <a:spAutoFit/>
          </a:bodyPr>
          <a:lstStyle/>
          <a:p>
            <a:r>
              <a:rPr lang="en-US">
                <a:solidFill>
                  <a:schemeClr val="bg1"/>
                </a:solidFill>
              </a:rPr>
              <a:t>Reset/Flash Buttons</a:t>
            </a:r>
          </a:p>
        </p:txBody>
      </p:sp>
      <p:sp>
        <p:nvSpPr>
          <p:cNvPr id="93" name="TextBox 92">
            <a:extLst>
              <a:ext uri="{FF2B5EF4-FFF2-40B4-BE49-F238E27FC236}">
                <a16:creationId xmlns:a16="http://schemas.microsoft.com/office/drawing/2014/main" id="{6D99BD1A-C79E-4F20-A506-AB847473BE7C}"/>
              </a:ext>
            </a:extLst>
          </p:cNvPr>
          <p:cNvSpPr txBox="1"/>
          <p:nvPr/>
        </p:nvSpPr>
        <p:spPr>
          <a:xfrm>
            <a:off x="10102788" y="5129073"/>
            <a:ext cx="1384917" cy="369332"/>
          </a:xfrm>
          <a:prstGeom prst="rect">
            <a:avLst/>
          </a:prstGeom>
          <a:noFill/>
        </p:spPr>
        <p:txBody>
          <a:bodyPr wrap="square" rtlCol="0">
            <a:spAutoFit/>
          </a:bodyPr>
          <a:lstStyle/>
          <a:p>
            <a:r>
              <a:rPr lang="en-US">
                <a:solidFill>
                  <a:schemeClr val="bg1"/>
                </a:solidFill>
              </a:rPr>
              <a:t>5V Relay</a:t>
            </a:r>
          </a:p>
        </p:txBody>
      </p:sp>
      <p:sp>
        <p:nvSpPr>
          <p:cNvPr id="94" name="TextBox 93">
            <a:extLst>
              <a:ext uri="{FF2B5EF4-FFF2-40B4-BE49-F238E27FC236}">
                <a16:creationId xmlns:a16="http://schemas.microsoft.com/office/drawing/2014/main" id="{FFF9B82C-D3D5-4E05-812E-63D1C0512D40}"/>
              </a:ext>
            </a:extLst>
          </p:cNvPr>
          <p:cNvSpPr txBox="1"/>
          <p:nvPr/>
        </p:nvSpPr>
        <p:spPr>
          <a:xfrm>
            <a:off x="5718698" y="5762108"/>
            <a:ext cx="2503503" cy="369332"/>
          </a:xfrm>
          <a:prstGeom prst="rect">
            <a:avLst/>
          </a:prstGeom>
          <a:noFill/>
        </p:spPr>
        <p:txBody>
          <a:bodyPr wrap="square" rtlCol="0">
            <a:spAutoFit/>
          </a:bodyPr>
          <a:lstStyle/>
          <a:p>
            <a:r>
              <a:rPr lang="en-US">
                <a:solidFill>
                  <a:schemeClr val="bg1"/>
                </a:solidFill>
              </a:rPr>
              <a:t>DC-DC Step-Up Boost</a:t>
            </a:r>
          </a:p>
        </p:txBody>
      </p:sp>
    </p:spTree>
    <p:extLst>
      <p:ext uri="{BB962C8B-B14F-4D97-AF65-F5344CB8AC3E}">
        <p14:creationId xmlns:p14="http://schemas.microsoft.com/office/powerpoint/2010/main" val="4225232250"/>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C487-104C-4068-803D-EA01FF848703}"/>
              </a:ext>
            </a:extLst>
          </p:cNvPr>
          <p:cNvSpPr>
            <a:spLocks noGrp="1"/>
          </p:cNvSpPr>
          <p:nvPr>
            <p:ph type="title"/>
          </p:nvPr>
        </p:nvSpPr>
        <p:spPr/>
        <p:txBody>
          <a:bodyPr>
            <a:normAutofit/>
          </a:bodyPr>
          <a:lstStyle/>
          <a:p>
            <a:r>
              <a:rPr lang="en-US"/>
              <a:t>Objectives</a:t>
            </a:r>
          </a:p>
        </p:txBody>
      </p:sp>
      <p:graphicFrame>
        <p:nvGraphicFramePr>
          <p:cNvPr id="2052" name="Content Placeholder 2">
            <a:extLst>
              <a:ext uri="{FF2B5EF4-FFF2-40B4-BE49-F238E27FC236}">
                <a16:creationId xmlns:a16="http://schemas.microsoft.com/office/drawing/2014/main" id="{AF19CC1F-0454-4912-A3C7-149B5B461AC0}"/>
              </a:ext>
            </a:extLst>
          </p:cNvPr>
          <p:cNvGraphicFramePr>
            <a:graphicFrameLocks noGrp="1"/>
          </p:cNvGraphicFramePr>
          <p:nvPr>
            <p:ph idx="1"/>
            <p:extLst>
              <p:ext uri="{D42A27DB-BD31-4B8C-83A1-F6EECF244321}">
                <p14:modId xmlns:p14="http://schemas.microsoft.com/office/powerpoint/2010/main" val="1520467290"/>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3336357"/>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2"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3"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4"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5"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6"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7"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8"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9"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0"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1"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2"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3"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4"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5"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6"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7"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8"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9"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0"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1"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2"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3"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4"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5"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6"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7"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8"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9"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0"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41"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2"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3"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4"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5"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6"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7"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8"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9"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0"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1"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2"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53"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4"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5"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6"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7"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8"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9"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0"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1"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2"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3"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4"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5"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pic>
        <p:nvPicPr>
          <p:cNvPr id="8"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sp>
        <p:nvSpPr>
          <p:cNvPr id="4" name="Title 3">
            <a:extLst>
              <a:ext uri="{FF2B5EF4-FFF2-40B4-BE49-F238E27FC236}">
                <a16:creationId xmlns:a16="http://schemas.microsoft.com/office/drawing/2014/main" id="{586B49FA-263A-4098-A360-4B0AFC28F00C}"/>
              </a:ext>
            </a:extLst>
          </p:cNvPr>
          <p:cNvSpPr>
            <a:spLocks noGrp="1"/>
          </p:cNvSpPr>
          <p:nvPr>
            <p:ph type="ctrTitle"/>
          </p:nvPr>
        </p:nvSpPr>
        <p:spPr>
          <a:xfrm>
            <a:off x="2043113" y="1122363"/>
            <a:ext cx="4527929" cy="4287836"/>
          </a:xfrm>
        </p:spPr>
        <p:txBody>
          <a:bodyPr anchor="ctr">
            <a:normAutofit/>
          </a:bodyPr>
          <a:lstStyle/>
          <a:p>
            <a:pPr algn="r"/>
            <a:r>
              <a:rPr lang="en-US" sz="6000"/>
              <a:t>Enclosure and 3d models</a:t>
            </a:r>
          </a:p>
        </p:txBody>
      </p:sp>
      <p:cxnSp>
        <p:nvCxnSpPr>
          <p:cNvPr id="10" name="Straight Connector 68">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16549"/>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FFE7-0318-4085-BAE7-EEACB1D8EC4A}"/>
              </a:ext>
            </a:extLst>
          </p:cNvPr>
          <p:cNvSpPr>
            <a:spLocks noGrp="1"/>
          </p:cNvSpPr>
          <p:nvPr>
            <p:ph type="title" idx="4294967295"/>
          </p:nvPr>
        </p:nvSpPr>
        <p:spPr>
          <a:xfrm>
            <a:off x="666750" y="2065338"/>
            <a:ext cx="3735388" cy="1492250"/>
          </a:xfrm>
        </p:spPr>
        <p:txBody>
          <a:bodyPr vert="horz" lIns="91440" tIns="45720" rIns="91440" bIns="45720" rtlCol="0" anchor="b">
            <a:normAutofit fontScale="90000"/>
          </a:bodyPr>
          <a:lstStyle/>
          <a:p>
            <a:r>
              <a:rPr lang="en-US" sz="4800"/>
              <a:t>Initial models for enclosure</a:t>
            </a:r>
          </a:p>
        </p:txBody>
      </p:sp>
      <p:pic>
        <p:nvPicPr>
          <p:cNvPr id="4" name="Picture 4">
            <a:extLst>
              <a:ext uri="{FF2B5EF4-FFF2-40B4-BE49-F238E27FC236}">
                <a16:creationId xmlns:a16="http://schemas.microsoft.com/office/drawing/2014/main" id="{6125BEA5-023A-463C-BCF2-B619BBCB4655}"/>
              </a:ext>
            </a:extLst>
          </p:cNvPr>
          <p:cNvPicPr>
            <a:picLocks noChangeAspect="1"/>
          </p:cNvPicPr>
          <p:nvPr/>
        </p:nvPicPr>
        <p:blipFill>
          <a:blip r:embed="rId3"/>
          <a:stretch>
            <a:fillRect/>
          </a:stretch>
        </p:blipFill>
        <p:spPr>
          <a:xfrm>
            <a:off x="4638675" y="1404496"/>
            <a:ext cx="3448050" cy="3725159"/>
          </a:xfrm>
          <a:prstGeom prst="rect">
            <a:avLst/>
          </a:prstGeom>
        </p:spPr>
      </p:pic>
      <p:pic>
        <p:nvPicPr>
          <p:cNvPr id="5" name="Picture 5" descr="A picture containing jack, electronics&#10;&#10;Description automatically generated">
            <a:extLst>
              <a:ext uri="{FF2B5EF4-FFF2-40B4-BE49-F238E27FC236}">
                <a16:creationId xmlns:a16="http://schemas.microsoft.com/office/drawing/2014/main" id="{2F63B7BE-856C-4B9D-A031-F09B623D9CAB}"/>
              </a:ext>
            </a:extLst>
          </p:cNvPr>
          <p:cNvPicPr>
            <a:picLocks noChangeAspect="1"/>
          </p:cNvPicPr>
          <p:nvPr/>
        </p:nvPicPr>
        <p:blipFill>
          <a:blip r:embed="rId4"/>
          <a:stretch>
            <a:fillRect/>
          </a:stretch>
        </p:blipFill>
        <p:spPr>
          <a:xfrm>
            <a:off x="8086725" y="1405056"/>
            <a:ext cx="3657600" cy="3743087"/>
          </a:xfrm>
          <a:prstGeom prst="rect">
            <a:avLst/>
          </a:prstGeom>
        </p:spPr>
      </p:pic>
    </p:spTree>
    <p:extLst>
      <p:ext uri="{BB962C8B-B14F-4D97-AF65-F5344CB8AC3E}">
        <p14:creationId xmlns:p14="http://schemas.microsoft.com/office/powerpoint/2010/main" val="1716647311"/>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2"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3"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4"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5"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6"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7"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8"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9"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0"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1"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2"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3"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4"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5"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6"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7"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8"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9"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0"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1"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2"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3"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4"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5"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6"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7"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8"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9"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0"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41"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2"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3"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4"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5"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6"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7"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8"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9"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0"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1"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2"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53"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4"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5"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6"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7"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8"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9"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0"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1"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2"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3"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4"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5"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pic>
        <p:nvPicPr>
          <p:cNvPr id="8"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sp>
        <p:nvSpPr>
          <p:cNvPr id="4" name="Title 3">
            <a:extLst>
              <a:ext uri="{FF2B5EF4-FFF2-40B4-BE49-F238E27FC236}">
                <a16:creationId xmlns:a16="http://schemas.microsoft.com/office/drawing/2014/main" id="{3EB8B34B-1AA4-4FD2-A2F4-2796359F6FCB}"/>
              </a:ext>
            </a:extLst>
          </p:cNvPr>
          <p:cNvSpPr>
            <a:spLocks noGrp="1"/>
          </p:cNvSpPr>
          <p:nvPr>
            <p:ph type="ctrTitle"/>
          </p:nvPr>
        </p:nvSpPr>
        <p:spPr>
          <a:xfrm>
            <a:off x="2043113" y="1122363"/>
            <a:ext cx="4527929" cy="4287836"/>
          </a:xfrm>
        </p:spPr>
        <p:txBody>
          <a:bodyPr anchor="ctr">
            <a:normAutofit/>
          </a:bodyPr>
          <a:lstStyle/>
          <a:p>
            <a:pPr algn="r"/>
            <a:r>
              <a:rPr lang="en-US" sz="5600"/>
              <a:t>Standards, Constraints, and Design Issues</a:t>
            </a:r>
          </a:p>
        </p:txBody>
      </p:sp>
      <p:cxnSp>
        <p:nvCxnSpPr>
          <p:cNvPr id="10" name="Straight Connector 68">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496317"/>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90BD-9BA0-433C-872A-9AD1471F23C9}"/>
              </a:ext>
            </a:extLst>
          </p:cNvPr>
          <p:cNvSpPr>
            <a:spLocks noGrp="1"/>
          </p:cNvSpPr>
          <p:nvPr>
            <p:ph type="title"/>
          </p:nvPr>
        </p:nvSpPr>
        <p:spPr>
          <a:xfrm>
            <a:off x="1141413" y="1082673"/>
            <a:ext cx="2869416" cy="4708528"/>
          </a:xfrm>
        </p:spPr>
        <p:txBody>
          <a:bodyPr>
            <a:normAutofit/>
          </a:bodyPr>
          <a:lstStyle/>
          <a:p>
            <a:pPr algn="r"/>
            <a:r>
              <a:rPr lang="en-US" sz="4000"/>
              <a:t>Standards for Coding and other Guidelines</a:t>
            </a:r>
          </a:p>
        </p:txBody>
      </p:sp>
      <p:sp>
        <p:nvSpPr>
          <p:cNvPr id="160" name="Content Placeholder 2">
            <a:extLst>
              <a:ext uri="{FF2B5EF4-FFF2-40B4-BE49-F238E27FC236}">
                <a16:creationId xmlns:a16="http://schemas.microsoft.com/office/drawing/2014/main" id="{EC7D051C-6D8E-4A8A-8208-8C3904FD7A16}"/>
              </a:ext>
            </a:extLst>
          </p:cNvPr>
          <p:cNvSpPr>
            <a:spLocks noGrp="1"/>
          </p:cNvSpPr>
          <p:nvPr>
            <p:ph idx="1"/>
          </p:nvPr>
        </p:nvSpPr>
        <p:spPr>
          <a:xfrm>
            <a:off x="5297763" y="1082673"/>
            <a:ext cx="5751237" cy="4708528"/>
          </a:xfrm>
        </p:spPr>
        <p:txBody>
          <a:bodyPr vert="horz" lIns="91440" tIns="45720" rIns="91440" bIns="45720" rtlCol="0" anchor="ctr">
            <a:normAutofit/>
          </a:bodyPr>
          <a:lstStyle/>
          <a:p>
            <a:r>
              <a:rPr lang="en-US" sz="1800" dirty="0"/>
              <a:t>Most modern codes have a detailed guideline that users to follow when coding and is what we will follow for coding in  each language. A list of the guidelines we followed can be found on our Project Documentation Table 4.2.</a:t>
            </a:r>
          </a:p>
          <a:p>
            <a:r>
              <a:rPr lang="en" sz="1800" b="1" dirty="0">
                <a:ea typeface="+mn-lt"/>
                <a:cs typeface="+mn-lt"/>
              </a:rPr>
              <a:t>SO/IEC 12207:2008 Systems and software engineering — Software life cycle processes- </a:t>
            </a:r>
            <a:r>
              <a:rPr lang="en" sz="1800" dirty="0">
                <a:ea typeface="+mn-lt"/>
                <a:cs typeface="+mn-lt"/>
              </a:rPr>
              <a:t>This standard shows a flowchart of the development of software including development, maintenance, and operation. Along with mentioning how external software should be handled and integrated in the system.</a:t>
            </a:r>
          </a:p>
        </p:txBody>
      </p:sp>
    </p:spTree>
    <p:extLst>
      <p:ext uri="{BB962C8B-B14F-4D97-AF65-F5344CB8AC3E}">
        <p14:creationId xmlns:p14="http://schemas.microsoft.com/office/powerpoint/2010/main" val="1487376965"/>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08C1-FCA3-4EB4-BB41-E20016FAB4BC}"/>
              </a:ext>
            </a:extLst>
          </p:cNvPr>
          <p:cNvSpPr>
            <a:spLocks noGrp="1"/>
          </p:cNvSpPr>
          <p:nvPr>
            <p:ph type="title"/>
          </p:nvPr>
        </p:nvSpPr>
        <p:spPr>
          <a:xfrm>
            <a:off x="1141413" y="1082673"/>
            <a:ext cx="2869416" cy="4708528"/>
          </a:xfrm>
        </p:spPr>
        <p:txBody>
          <a:bodyPr>
            <a:normAutofit/>
          </a:bodyPr>
          <a:lstStyle/>
          <a:p>
            <a:pPr algn="r"/>
            <a:r>
              <a:rPr lang="en-US" sz="3400" dirty="0"/>
              <a:t>Economic Constraints </a:t>
            </a:r>
          </a:p>
        </p:txBody>
      </p:sp>
      <p:graphicFrame>
        <p:nvGraphicFramePr>
          <p:cNvPr id="182" name="Content Placeholder 2">
            <a:extLst>
              <a:ext uri="{FF2B5EF4-FFF2-40B4-BE49-F238E27FC236}">
                <a16:creationId xmlns:a16="http://schemas.microsoft.com/office/drawing/2014/main" id="{7CDE517C-37E7-428E-93EA-BF2C21A87A9E}"/>
              </a:ext>
            </a:extLst>
          </p:cNvPr>
          <p:cNvGraphicFramePr>
            <a:graphicFrameLocks noGrp="1"/>
          </p:cNvGraphicFramePr>
          <p:nvPr>
            <p:ph idx="1"/>
            <p:extLst>
              <p:ext uri="{D42A27DB-BD31-4B8C-83A1-F6EECF244321}">
                <p14:modId xmlns:p14="http://schemas.microsoft.com/office/powerpoint/2010/main" val="256278037"/>
              </p:ext>
            </p:extLst>
          </p:nvPr>
        </p:nvGraphicFramePr>
        <p:xfrm>
          <a:off x="5297763" y="1082673"/>
          <a:ext cx="5751237" cy="47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6346019"/>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817F4-9C70-4A47-81A2-19BCDE83193B}"/>
              </a:ext>
            </a:extLst>
          </p:cNvPr>
          <p:cNvSpPr>
            <a:spLocks noGrp="1"/>
          </p:cNvSpPr>
          <p:nvPr>
            <p:ph type="title"/>
          </p:nvPr>
        </p:nvSpPr>
        <p:spPr/>
        <p:txBody>
          <a:bodyPr/>
          <a:lstStyle/>
          <a:p>
            <a:r>
              <a:rPr lang="en-US"/>
              <a:t>Design Issues</a:t>
            </a:r>
          </a:p>
        </p:txBody>
      </p:sp>
      <p:graphicFrame>
        <p:nvGraphicFramePr>
          <p:cNvPr id="4" name="Content Placeholder 2">
            <a:extLst>
              <a:ext uri="{FF2B5EF4-FFF2-40B4-BE49-F238E27FC236}">
                <a16:creationId xmlns:a16="http://schemas.microsoft.com/office/drawing/2014/main" id="{304B89D7-A7D4-478D-B28C-6B9A481D7B27}"/>
              </a:ext>
            </a:extLst>
          </p:cNvPr>
          <p:cNvGraphicFramePr>
            <a:graphicFrameLocks noGrp="1"/>
          </p:cNvGraphicFramePr>
          <p:nvPr>
            <p:ph idx="1"/>
            <p:extLst>
              <p:ext uri="{D42A27DB-BD31-4B8C-83A1-F6EECF244321}">
                <p14:modId xmlns:p14="http://schemas.microsoft.com/office/powerpoint/2010/main" val="2858366654"/>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1022830"/>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2"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3"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4"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5"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6"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7"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8"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9"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0"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1"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2"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3"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4"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5"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6"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7"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8"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9"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0"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1"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2"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3"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4"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5"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6"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7"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8"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9"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0"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41"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2"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3"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4"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5"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6"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7"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8"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9"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0"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1"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2"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53"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4"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5"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6"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7"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8"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9"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0"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1"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2"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3"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4"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5"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pic>
        <p:nvPicPr>
          <p:cNvPr id="8"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sp>
        <p:nvSpPr>
          <p:cNvPr id="4" name="Title 3">
            <a:extLst>
              <a:ext uri="{FF2B5EF4-FFF2-40B4-BE49-F238E27FC236}">
                <a16:creationId xmlns:a16="http://schemas.microsoft.com/office/drawing/2014/main" id="{33CD6CC3-9E45-4AB5-BFC0-AED35106BC57}"/>
              </a:ext>
            </a:extLst>
          </p:cNvPr>
          <p:cNvSpPr>
            <a:spLocks noGrp="1"/>
          </p:cNvSpPr>
          <p:nvPr>
            <p:ph type="ctrTitle"/>
          </p:nvPr>
        </p:nvSpPr>
        <p:spPr>
          <a:xfrm>
            <a:off x="2043113" y="1122363"/>
            <a:ext cx="4527929" cy="4287836"/>
          </a:xfrm>
        </p:spPr>
        <p:txBody>
          <a:bodyPr anchor="ctr">
            <a:normAutofit/>
          </a:bodyPr>
          <a:lstStyle/>
          <a:p>
            <a:pPr algn="r"/>
            <a:r>
              <a:rPr lang="en-US" sz="4700" dirty="0"/>
              <a:t>Administrative Content</a:t>
            </a:r>
          </a:p>
        </p:txBody>
      </p:sp>
      <p:cxnSp>
        <p:nvCxnSpPr>
          <p:cNvPr id="10" name="Straight Connector 68">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18196"/>
      </p:ext>
    </p:extLst>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8221A"/>
            </a:gs>
            <a:gs pos="100000">
              <a:schemeClr val="bg2">
                <a:shade val="92000"/>
                <a:hueMod val="104000"/>
                <a:satMod val="140000"/>
                <a:lumMod val="68000"/>
              </a:schemeClr>
            </a:gs>
          </a:gsLst>
          <a:lin ang="504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7B50-339D-4390-B8E9-816BC8B234D8}"/>
              </a:ext>
            </a:extLst>
          </p:cNvPr>
          <p:cNvSpPr>
            <a:spLocks noGrp="1"/>
          </p:cNvSpPr>
          <p:nvPr>
            <p:ph type="title"/>
          </p:nvPr>
        </p:nvSpPr>
        <p:spPr/>
        <p:txBody>
          <a:bodyPr/>
          <a:lstStyle/>
          <a:p>
            <a:r>
              <a:rPr lang="en-US"/>
              <a:t>Work Distribution</a:t>
            </a:r>
          </a:p>
        </p:txBody>
      </p:sp>
      <p:graphicFrame>
        <p:nvGraphicFramePr>
          <p:cNvPr id="10" name="Table 10">
            <a:extLst>
              <a:ext uri="{FF2B5EF4-FFF2-40B4-BE49-F238E27FC236}">
                <a16:creationId xmlns:a16="http://schemas.microsoft.com/office/drawing/2014/main" id="{1818AB9B-27ED-4D32-863A-DCEB21CDF447}"/>
              </a:ext>
            </a:extLst>
          </p:cNvPr>
          <p:cNvGraphicFramePr>
            <a:graphicFrameLocks noGrp="1"/>
          </p:cNvGraphicFramePr>
          <p:nvPr>
            <p:extLst>
              <p:ext uri="{D42A27DB-BD31-4B8C-83A1-F6EECF244321}">
                <p14:modId xmlns:p14="http://schemas.microsoft.com/office/powerpoint/2010/main" val="1940296565"/>
              </p:ext>
            </p:extLst>
          </p:nvPr>
        </p:nvGraphicFramePr>
        <p:xfrm>
          <a:off x="1578829" y="2097088"/>
          <a:ext cx="9031165" cy="3957760"/>
        </p:xfrm>
        <a:graphic>
          <a:graphicData uri="http://schemas.openxmlformats.org/drawingml/2006/table">
            <a:tbl>
              <a:tblPr firstRow="1" bandRow="1">
                <a:tableStyleId>{5C22544A-7EE6-4342-B048-85BDC9FD1C3A}</a:tableStyleId>
              </a:tblPr>
              <a:tblGrid>
                <a:gridCol w="1806233">
                  <a:extLst>
                    <a:ext uri="{9D8B030D-6E8A-4147-A177-3AD203B41FA5}">
                      <a16:colId xmlns:a16="http://schemas.microsoft.com/office/drawing/2014/main" val="3328164742"/>
                    </a:ext>
                  </a:extLst>
                </a:gridCol>
                <a:gridCol w="1806233">
                  <a:extLst>
                    <a:ext uri="{9D8B030D-6E8A-4147-A177-3AD203B41FA5}">
                      <a16:colId xmlns:a16="http://schemas.microsoft.com/office/drawing/2014/main" val="1190111158"/>
                    </a:ext>
                  </a:extLst>
                </a:gridCol>
                <a:gridCol w="1806233">
                  <a:extLst>
                    <a:ext uri="{9D8B030D-6E8A-4147-A177-3AD203B41FA5}">
                      <a16:colId xmlns:a16="http://schemas.microsoft.com/office/drawing/2014/main" val="1977388102"/>
                    </a:ext>
                  </a:extLst>
                </a:gridCol>
                <a:gridCol w="1806233">
                  <a:extLst>
                    <a:ext uri="{9D8B030D-6E8A-4147-A177-3AD203B41FA5}">
                      <a16:colId xmlns:a16="http://schemas.microsoft.com/office/drawing/2014/main" val="4205653356"/>
                    </a:ext>
                  </a:extLst>
                </a:gridCol>
                <a:gridCol w="1806233">
                  <a:extLst>
                    <a:ext uri="{9D8B030D-6E8A-4147-A177-3AD203B41FA5}">
                      <a16:colId xmlns:a16="http://schemas.microsoft.com/office/drawing/2014/main" val="2358583564"/>
                    </a:ext>
                  </a:extLst>
                </a:gridCol>
              </a:tblGrid>
              <a:tr h="745408">
                <a:tc>
                  <a:txBody>
                    <a:bodyPr/>
                    <a:lstStyle/>
                    <a:p>
                      <a:endParaRPr lang="en-US"/>
                    </a:p>
                  </a:txBody>
                  <a:tcPr>
                    <a:noFill/>
                  </a:tcPr>
                </a:tc>
                <a:tc>
                  <a:txBody>
                    <a:bodyPr/>
                    <a:lstStyle/>
                    <a:p>
                      <a:pPr algn="ctr"/>
                      <a:r>
                        <a:rPr lang="en-US"/>
                        <a:t>Matthew Navarro</a:t>
                      </a:r>
                    </a:p>
                  </a:txBody>
                  <a:tcPr>
                    <a:noFill/>
                  </a:tcPr>
                </a:tc>
                <a:tc>
                  <a:txBody>
                    <a:bodyPr/>
                    <a:lstStyle/>
                    <a:p>
                      <a:pPr algn="ctr"/>
                      <a:r>
                        <a:rPr lang="en-US"/>
                        <a:t>Kenneth McDonald</a:t>
                      </a:r>
                    </a:p>
                  </a:txBody>
                  <a:tcPr>
                    <a:noFill/>
                  </a:tcPr>
                </a:tc>
                <a:tc>
                  <a:txBody>
                    <a:bodyPr/>
                    <a:lstStyle/>
                    <a:p>
                      <a:pPr algn="ctr"/>
                      <a:r>
                        <a:rPr lang="en-US"/>
                        <a:t>Eric </a:t>
                      </a:r>
                    </a:p>
                    <a:p>
                      <a:pPr algn="ctr"/>
                      <a:r>
                        <a:rPr lang="en-US"/>
                        <a:t>Sayegh</a:t>
                      </a:r>
                    </a:p>
                  </a:txBody>
                  <a:tcPr>
                    <a:noFill/>
                  </a:tcPr>
                </a:tc>
                <a:tc>
                  <a:txBody>
                    <a:bodyPr/>
                    <a:lstStyle/>
                    <a:p>
                      <a:pPr algn="ctr"/>
                      <a:r>
                        <a:rPr lang="en-US"/>
                        <a:t>Gabriel </a:t>
                      </a:r>
                    </a:p>
                    <a:p>
                      <a:pPr algn="ctr"/>
                      <a:r>
                        <a:rPr lang="en-US"/>
                        <a:t>Couto</a:t>
                      </a:r>
                    </a:p>
                  </a:txBody>
                  <a:tcPr>
                    <a:noFill/>
                  </a:tcPr>
                </a:tc>
                <a:extLst>
                  <a:ext uri="{0D108BD9-81ED-4DB2-BD59-A6C34878D82A}">
                    <a16:rowId xmlns:a16="http://schemas.microsoft.com/office/drawing/2014/main" val="1899380397"/>
                  </a:ext>
                </a:extLst>
              </a:tr>
              <a:tr h="431863">
                <a:tc>
                  <a:txBody>
                    <a:bodyPr/>
                    <a:lstStyle/>
                    <a:p>
                      <a:r>
                        <a:rPr lang="en-US">
                          <a:solidFill>
                            <a:schemeClr val="tx1"/>
                          </a:solidFill>
                        </a:rPr>
                        <a:t>Backend</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a:t>
                      </a:r>
                      <a:endParaRPr lang="en-US" sz="1800">
                        <a:solidFill>
                          <a:schemeClr val="tx1"/>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a:t>
                      </a:r>
                      <a:endParaRPr lang="en-US" sz="1800">
                        <a:solidFill>
                          <a:schemeClr val="tx1"/>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a:t>
                      </a:r>
                      <a:endParaRPr lang="en-US" sz="1800">
                        <a:solidFill>
                          <a:schemeClr val="tx1"/>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a:t>
                      </a:r>
                      <a:endParaRPr lang="en-US" sz="1800">
                        <a:solidFill>
                          <a:schemeClr val="tx1"/>
                        </a:solidFill>
                      </a:endParaRPr>
                    </a:p>
                  </a:txBody>
                  <a:tcPr>
                    <a:noFill/>
                  </a:tcPr>
                </a:tc>
                <a:extLst>
                  <a:ext uri="{0D108BD9-81ED-4DB2-BD59-A6C34878D82A}">
                    <a16:rowId xmlns:a16="http://schemas.microsoft.com/office/drawing/2014/main" val="3520043909"/>
                  </a:ext>
                </a:extLst>
              </a:tr>
              <a:tr h="431863">
                <a:tc>
                  <a:txBody>
                    <a:bodyPr/>
                    <a:lstStyle/>
                    <a:p>
                      <a:r>
                        <a:rPr lang="en-US">
                          <a:solidFill>
                            <a:schemeClr val="tx1"/>
                          </a:solidFill>
                        </a:rPr>
                        <a:t>Frontend</a:t>
                      </a: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a:t>
                      </a:r>
                      <a:endParaRPr lang="en-US" sz="1800">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2147893946"/>
                  </a:ext>
                </a:extLst>
              </a:tr>
              <a:tr h="431863">
                <a:tc>
                  <a:txBody>
                    <a:bodyPr/>
                    <a:lstStyle/>
                    <a:p>
                      <a:r>
                        <a:rPr lang="en-US">
                          <a:solidFill>
                            <a:schemeClr val="tx1"/>
                          </a:solidFill>
                        </a:rPr>
                        <a:t>API</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a:t>
                      </a:r>
                      <a:endParaRPr lang="en-US" sz="1800">
                        <a:solidFill>
                          <a:schemeClr val="tx1"/>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a:t>
                      </a:r>
                      <a:endParaRPr lang="en-US" sz="1800">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a:t>
                      </a:r>
                      <a:endParaRPr lang="en-US" sz="1800">
                        <a:solidFill>
                          <a:schemeClr val="tx1"/>
                        </a:solidFill>
                      </a:endParaRPr>
                    </a:p>
                  </a:txBody>
                  <a:tcPr>
                    <a:noFill/>
                  </a:tcPr>
                </a:tc>
                <a:extLst>
                  <a:ext uri="{0D108BD9-81ED-4DB2-BD59-A6C34878D82A}">
                    <a16:rowId xmlns:a16="http://schemas.microsoft.com/office/drawing/2014/main" val="2846806552"/>
                  </a:ext>
                </a:extLst>
              </a:tr>
              <a:tr h="745408">
                <a:tc>
                  <a:txBody>
                    <a:bodyPr/>
                    <a:lstStyle/>
                    <a:p>
                      <a:r>
                        <a:rPr lang="en-US">
                          <a:solidFill>
                            <a:schemeClr val="tx1"/>
                          </a:solidFill>
                        </a:rPr>
                        <a:t>Database Management</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a:t>
                      </a:r>
                      <a:endParaRPr lang="en-US" sz="1800">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a:t>
                      </a:r>
                      <a:endParaRPr lang="en-US" sz="1800">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607953053"/>
                  </a:ext>
                </a:extLst>
              </a:tr>
              <a:tr h="745408">
                <a:tc>
                  <a:txBody>
                    <a:bodyPr/>
                    <a:lstStyle/>
                    <a:p>
                      <a:r>
                        <a:rPr lang="en-US">
                          <a:solidFill>
                            <a:schemeClr val="tx1"/>
                          </a:solidFill>
                        </a:rPr>
                        <a:t>Software for Components</a:t>
                      </a:r>
                    </a:p>
                  </a:txBody>
                  <a:tcPr>
                    <a:noFill/>
                  </a:tcPr>
                </a:tc>
                <a:tc>
                  <a:txBody>
                    <a:bodyPr/>
                    <a:lstStyle/>
                    <a:p>
                      <a:pPr algn="ctr"/>
                      <a:endParaRPr lang="en-US">
                        <a:solidFill>
                          <a:schemeClr val="tx1"/>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a:t>
                      </a:r>
                      <a:endParaRPr lang="en-US" sz="1800">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a:t>
                      </a:r>
                      <a:endParaRPr lang="en-US" sz="1800">
                        <a:solidFill>
                          <a:schemeClr val="tx1"/>
                        </a:solidFill>
                      </a:endParaRPr>
                    </a:p>
                  </a:txBody>
                  <a:tcPr>
                    <a:noFill/>
                  </a:tcPr>
                </a:tc>
                <a:extLst>
                  <a:ext uri="{0D108BD9-81ED-4DB2-BD59-A6C34878D82A}">
                    <a16:rowId xmlns:a16="http://schemas.microsoft.com/office/drawing/2014/main" val="1305079050"/>
                  </a:ext>
                </a:extLst>
              </a:tr>
              <a:tr h="425947">
                <a:tc>
                  <a:txBody>
                    <a:bodyPr/>
                    <a:lstStyle/>
                    <a:p>
                      <a:r>
                        <a:rPr lang="en-US">
                          <a:solidFill>
                            <a:schemeClr val="tx1"/>
                          </a:solidFill>
                        </a:rPr>
                        <a:t>PCB Design</a:t>
                      </a:r>
                    </a:p>
                  </a:txBody>
                  <a:tcPr>
                    <a:noFill/>
                  </a:tcPr>
                </a:tc>
                <a:tc>
                  <a:txBody>
                    <a:bodyPr/>
                    <a:lstStyle/>
                    <a:p>
                      <a:pPr algn="ctr"/>
                      <a:endParaRPr lang="en-US">
                        <a:solidFill>
                          <a:schemeClr val="tx1"/>
                        </a:solidFill>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a:t>
                      </a:r>
                      <a:endParaRPr lang="en-US" sz="1800">
                        <a:solidFill>
                          <a:schemeClr val="tx1"/>
                        </a:solidFill>
                      </a:endParaRPr>
                    </a:p>
                  </a:txBody>
                  <a:tcPr>
                    <a:noFill/>
                  </a:tcPr>
                </a:tc>
                <a:tc>
                  <a:txBody>
                    <a:bodyPr/>
                    <a:lstStyle/>
                    <a:p>
                      <a:pPr algn="ctr"/>
                      <a:endParaRPr lang="en-US">
                        <a:solidFill>
                          <a:schemeClr val="tx1"/>
                        </a:solidFill>
                      </a:endParaRPr>
                    </a:p>
                  </a:txBody>
                  <a:tcPr>
                    <a:noFill/>
                  </a:tcPr>
                </a:tc>
                <a:tc>
                  <a:txBody>
                    <a:bodyPr/>
                    <a:lstStyle/>
                    <a:p>
                      <a:pPr algn="ctr"/>
                      <a:endParaRPr lang="en-US">
                        <a:solidFill>
                          <a:schemeClr val="tx1"/>
                        </a:solidFill>
                      </a:endParaRPr>
                    </a:p>
                  </a:txBody>
                  <a:tcPr>
                    <a:noFill/>
                  </a:tcPr>
                </a:tc>
                <a:extLst>
                  <a:ext uri="{0D108BD9-81ED-4DB2-BD59-A6C34878D82A}">
                    <a16:rowId xmlns:a16="http://schemas.microsoft.com/office/drawing/2014/main" val="3902365071"/>
                  </a:ext>
                </a:extLst>
              </a:tr>
            </a:tbl>
          </a:graphicData>
        </a:graphic>
      </p:graphicFrame>
    </p:spTree>
    <p:extLst>
      <p:ext uri="{BB962C8B-B14F-4D97-AF65-F5344CB8AC3E}">
        <p14:creationId xmlns:p14="http://schemas.microsoft.com/office/powerpoint/2010/main" val="945939052"/>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C8221A"/>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C2FB-DB10-4557-BB9E-B71D9345A4FB}"/>
              </a:ext>
            </a:extLst>
          </p:cNvPr>
          <p:cNvSpPr>
            <a:spLocks noGrp="1"/>
          </p:cNvSpPr>
          <p:nvPr>
            <p:ph type="title"/>
          </p:nvPr>
        </p:nvSpPr>
        <p:spPr>
          <a:xfrm>
            <a:off x="1141413" y="618518"/>
            <a:ext cx="9905998" cy="1478570"/>
          </a:xfrm>
        </p:spPr>
        <p:txBody>
          <a:bodyPr vert="horz" lIns="91440" tIns="45720" rIns="91440" bIns="45720" rtlCol="0" anchor="ctr">
            <a:normAutofit/>
          </a:bodyPr>
          <a:lstStyle/>
          <a:p>
            <a:r>
              <a:rPr lang="en-US"/>
              <a:t>Budget and Financing</a:t>
            </a:r>
          </a:p>
        </p:txBody>
      </p:sp>
      <p:sp>
        <p:nvSpPr>
          <p:cNvPr id="6" name="TextBox 5">
            <a:extLst>
              <a:ext uri="{FF2B5EF4-FFF2-40B4-BE49-F238E27FC236}">
                <a16:creationId xmlns:a16="http://schemas.microsoft.com/office/drawing/2014/main" id="{38DAC2D8-0CAB-4F1B-B170-4018E924CFA5}"/>
              </a:ext>
            </a:extLst>
          </p:cNvPr>
          <p:cNvSpPr txBox="1"/>
          <p:nvPr/>
        </p:nvSpPr>
        <p:spPr>
          <a:xfrm>
            <a:off x="6336727" y="2249487"/>
            <a:ext cx="4710683" cy="354171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120000"/>
              </a:lnSpc>
              <a:spcAft>
                <a:spcPts val="600"/>
              </a:spcAft>
              <a:buSzPct val="125000"/>
              <a:buFont typeface="Arial" panose="020B0604020202020204" pitchFamily="34" charset="0"/>
              <a:buChar char="•"/>
            </a:pPr>
            <a:r>
              <a:rPr lang="en-US"/>
              <a:t>The price estimate of $363.65 is still our running estimate for the project. This leaves our total for one lock to be $181.25. </a:t>
            </a:r>
          </a:p>
          <a:p>
            <a:pPr indent="-228600" defTabSz="914400">
              <a:lnSpc>
                <a:spcPct val="120000"/>
              </a:lnSpc>
              <a:spcAft>
                <a:spcPts val="600"/>
              </a:spcAft>
              <a:buSzPct val="125000"/>
              <a:buFont typeface="Arial" panose="020B0604020202020204" pitchFamily="34" charset="0"/>
              <a:buChar char="•"/>
            </a:pPr>
            <a:endParaRPr lang="en-US"/>
          </a:p>
          <a:p>
            <a:pPr indent="-228600" defTabSz="914400">
              <a:lnSpc>
                <a:spcPct val="120000"/>
              </a:lnSpc>
              <a:spcAft>
                <a:spcPts val="600"/>
              </a:spcAft>
              <a:buSzPct val="125000"/>
              <a:buFont typeface="Arial" panose="020B0604020202020204" pitchFamily="34" charset="0"/>
              <a:buChar char="•"/>
            </a:pPr>
            <a:r>
              <a:rPr lang="en-US"/>
              <a:t>We still plan to split the project 4 ways, so we are currently spending $90.91 per member.</a:t>
            </a:r>
          </a:p>
        </p:txBody>
      </p:sp>
      <p:graphicFrame>
        <p:nvGraphicFramePr>
          <p:cNvPr id="5" name="Table 4">
            <a:extLst>
              <a:ext uri="{FF2B5EF4-FFF2-40B4-BE49-F238E27FC236}">
                <a16:creationId xmlns:a16="http://schemas.microsoft.com/office/drawing/2014/main" id="{744A2E91-E825-4F82-9884-34E9A21C274E}"/>
              </a:ext>
            </a:extLst>
          </p:cNvPr>
          <p:cNvGraphicFramePr>
            <a:graphicFrameLocks noGrp="1"/>
          </p:cNvGraphicFramePr>
          <p:nvPr>
            <p:extLst>
              <p:ext uri="{D42A27DB-BD31-4B8C-83A1-F6EECF244321}">
                <p14:modId xmlns:p14="http://schemas.microsoft.com/office/powerpoint/2010/main" val="1540798924"/>
              </p:ext>
            </p:extLst>
          </p:nvPr>
        </p:nvGraphicFramePr>
        <p:xfrm>
          <a:off x="1383729" y="1802413"/>
          <a:ext cx="4710683" cy="4452288"/>
        </p:xfrm>
        <a:graphic>
          <a:graphicData uri="http://schemas.openxmlformats.org/drawingml/2006/table">
            <a:tbl>
              <a:tblPr firstRow="1" bandRow="1">
                <a:tableStyleId>{5C22544A-7EE6-4342-B048-85BDC9FD1C3A}</a:tableStyleId>
              </a:tblPr>
              <a:tblGrid>
                <a:gridCol w="1734098">
                  <a:extLst>
                    <a:ext uri="{9D8B030D-6E8A-4147-A177-3AD203B41FA5}">
                      <a16:colId xmlns:a16="http://schemas.microsoft.com/office/drawing/2014/main" val="2620961782"/>
                    </a:ext>
                  </a:extLst>
                </a:gridCol>
                <a:gridCol w="1642272">
                  <a:extLst>
                    <a:ext uri="{9D8B030D-6E8A-4147-A177-3AD203B41FA5}">
                      <a16:colId xmlns:a16="http://schemas.microsoft.com/office/drawing/2014/main" val="3350666359"/>
                    </a:ext>
                  </a:extLst>
                </a:gridCol>
                <a:gridCol w="1334313">
                  <a:extLst>
                    <a:ext uri="{9D8B030D-6E8A-4147-A177-3AD203B41FA5}">
                      <a16:colId xmlns:a16="http://schemas.microsoft.com/office/drawing/2014/main" val="3584634003"/>
                    </a:ext>
                  </a:extLst>
                </a:gridCol>
              </a:tblGrid>
              <a:tr h="304154">
                <a:tc>
                  <a:txBody>
                    <a:bodyPr/>
                    <a:lstStyle/>
                    <a:p>
                      <a:pPr algn="l" rtl="0" fontAlgn="base"/>
                      <a:r>
                        <a:rPr lang="en-US" sz="1400">
                          <a:solidFill>
                            <a:schemeClr val="tx1"/>
                          </a:solidFill>
                          <a:effectLst/>
                        </a:rPr>
                        <a:t>Item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Price (Estimated)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Quantity </a:t>
                      </a:r>
                      <a:endParaRPr lang="en-US" sz="1400" b="0" i="0">
                        <a:solidFill>
                          <a:schemeClr val="tx1"/>
                        </a:solidFill>
                        <a:effectLst/>
                      </a:endParaRPr>
                    </a:p>
                  </a:txBody>
                  <a:tcPr marL="71566" marR="71566" marT="35783" marB="35783">
                    <a:noFill/>
                  </a:tcPr>
                </a:tc>
                <a:extLst>
                  <a:ext uri="{0D108BD9-81ED-4DB2-BD59-A6C34878D82A}">
                    <a16:rowId xmlns:a16="http://schemas.microsoft.com/office/drawing/2014/main" val="1807209859"/>
                  </a:ext>
                </a:extLst>
              </a:tr>
              <a:tr h="483067">
                <a:tc>
                  <a:txBody>
                    <a:bodyPr/>
                    <a:lstStyle/>
                    <a:p>
                      <a:pPr algn="l" rtl="0" fontAlgn="base"/>
                      <a:r>
                        <a:rPr lang="en-US" sz="1400">
                          <a:solidFill>
                            <a:schemeClr val="tx1"/>
                          </a:solidFill>
                          <a:effectLst/>
                        </a:rPr>
                        <a:t>Power Supply 9V (8 pack)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$11.87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1 </a:t>
                      </a:r>
                      <a:endParaRPr lang="en-US" sz="1400" b="0" i="0">
                        <a:solidFill>
                          <a:schemeClr val="tx1"/>
                        </a:solidFill>
                        <a:effectLst/>
                      </a:endParaRPr>
                    </a:p>
                  </a:txBody>
                  <a:tcPr marL="71566" marR="71566" marT="35783" marB="35783">
                    <a:noFill/>
                  </a:tcPr>
                </a:tc>
                <a:extLst>
                  <a:ext uri="{0D108BD9-81ED-4DB2-BD59-A6C34878D82A}">
                    <a16:rowId xmlns:a16="http://schemas.microsoft.com/office/drawing/2014/main" val="403012455"/>
                  </a:ext>
                </a:extLst>
              </a:tr>
              <a:tr h="304154">
                <a:tc>
                  <a:txBody>
                    <a:bodyPr/>
                    <a:lstStyle/>
                    <a:p>
                      <a:pPr algn="l" rtl="0" fontAlgn="base"/>
                      <a:r>
                        <a:rPr lang="en-US" sz="1400">
                          <a:solidFill>
                            <a:schemeClr val="tx1"/>
                          </a:solidFill>
                          <a:effectLst/>
                        </a:rPr>
                        <a:t>Wi-Fi Module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$3.49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2 </a:t>
                      </a:r>
                      <a:endParaRPr lang="en-US" sz="1400" b="0" i="0">
                        <a:solidFill>
                          <a:schemeClr val="tx1"/>
                        </a:solidFill>
                        <a:effectLst/>
                      </a:endParaRPr>
                    </a:p>
                  </a:txBody>
                  <a:tcPr marL="71566" marR="71566" marT="35783" marB="35783">
                    <a:noFill/>
                  </a:tcPr>
                </a:tc>
                <a:extLst>
                  <a:ext uri="{0D108BD9-81ED-4DB2-BD59-A6C34878D82A}">
                    <a16:rowId xmlns:a16="http://schemas.microsoft.com/office/drawing/2014/main" val="2235851071"/>
                  </a:ext>
                </a:extLst>
              </a:tr>
              <a:tr h="304154">
                <a:tc>
                  <a:txBody>
                    <a:bodyPr/>
                    <a:lstStyle/>
                    <a:p>
                      <a:pPr algn="l" rtl="0" fontAlgn="base"/>
                      <a:r>
                        <a:rPr lang="en-US" sz="1400">
                          <a:solidFill>
                            <a:schemeClr val="tx1"/>
                          </a:solidFill>
                          <a:effectLst/>
                        </a:rPr>
                        <a:t>Camera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$10.82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2 </a:t>
                      </a:r>
                      <a:endParaRPr lang="en-US" sz="1400" b="0" i="0">
                        <a:solidFill>
                          <a:schemeClr val="tx1"/>
                        </a:solidFill>
                        <a:effectLst/>
                      </a:endParaRPr>
                    </a:p>
                  </a:txBody>
                  <a:tcPr marL="71566" marR="71566" marT="35783" marB="35783">
                    <a:noFill/>
                  </a:tcPr>
                </a:tc>
                <a:extLst>
                  <a:ext uri="{0D108BD9-81ED-4DB2-BD59-A6C34878D82A}">
                    <a16:rowId xmlns:a16="http://schemas.microsoft.com/office/drawing/2014/main" val="3480640620"/>
                  </a:ext>
                </a:extLst>
              </a:tr>
              <a:tr h="304154">
                <a:tc>
                  <a:txBody>
                    <a:bodyPr/>
                    <a:lstStyle/>
                    <a:p>
                      <a:pPr algn="l" rtl="0" fontAlgn="base"/>
                      <a:r>
                        <a:rPr lang="en-US" sz="1400">
                          <a:solidFill>
                            <a:schemeClr val="tx1"/>
                          </a:solidFill>
                          <a:effectLst/>
                        </a:rPr>
                        <a:t>Solenoid Lock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$14.70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2 </a:t>
                      </a:r>
                      <a:endParaRPr lang="en-US" sz="1400" b="0" i="0">
                        <a:solidFill>
                          <a:schemeClr val="tx1"/>
                        </a:solidFill>
                        <a:effectLst/>
                      </a:endParaRPr>
                    </a:p>
                  </a:txBody>
                  <a:tcPr marL="71566" marR="71566" marT="35783" marB="35783">
                    <a:noFill/>
                  </a:tcPr>
                </a:tc>
                <a:extLst>
                  <a:ext uri="{0D108BD9-81ED-4DB2-BD59-A6C34878D82A}">
                    <a16:rowId xmlns:a16="http://schemas.microsoft.com/office/drawing/2014/main" val="1096490989"/>
                  </a:ext>
                </a:extLst>
              </a:tr>
              <a:tr h="304154">
                <a:tc>
                  <a:txBody>
                    <a:bodyPr/>
                    <a:lstStyle/>
                    <a:p>
                      <a:pPr algn="l" rtl="0" fontAlgn="base"/>
                      <a:r>
                        <a:rPr lang="en-US" sz="1400">
                          <a:solidFill>
                            <a:schemeClr val="tx1"/>
                          </a:solidFill>
                          <a:effectLst/>
                        </a:rPr>
                        <a:t>Speaker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$12.00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2 </a:t>
                      </a:r>
                      <a:endParaRPr lang="en-US" sz="1400" b="0" i="0">
                        <a:solidFill>
                          <a:schemeClr val="tx1"/>
                        </a:solidFill>
                        <a:effectLst/>
                      </a:endParaRPr>
                    </a:p>
                  </a:txBody>
                  <a:tcPr marL="71566" marR="71566" marT="35783" marB="35783">
                    <a:noFill/>
                  </a:tcPr>
                </a:tc>
                <a:extLst>
                  <a:ext uri="{0D108BD9-81ED-4DB2-BD59-A6C34878D82A}">
                    <a16:rowId xmlns:a16="http://schemas.microsoft.com/office/drawing/2014/main" val="3146307978"/>
                  </a:ext>
                </a:extLst>
              </a:tr>
              <a:tr h="304154">
                <a:tc>
                  <a:txBody>
                    <a:bodyPr/>
                    <a:lstStyle/>
                    <a:p>
                      <a:pPr algn="l" rtl="0" fontAlgn="base"/>
                      <a:r>
                        <a:rPr lang="en-US" sz="1400">
                          <a:solidFill>
                            <a:schemeClr val="tx1"/>
                          </a:solidFill>
                          <a:effectLst/>
                        </a:rPr>
                        <a:t>Casing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$30.00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2 </a:t>
                      </a:r>
                      <a:endParaRPr lang="en-US" sz="1400" b="0" i="0">
                        <a:solidFill>
                          <a:schemeClr val="tx1"/>
                        </a:solidFill>
                        <a:effectLst/>
                      </a:endParaRPr>
                    </a:p>
                  </a:txBody>
                  <a:tcPr marL="71566" marR="71566" marT="35783" marB="35783">
                    <a:noFill/>
                  </a:tcPr>
                </a:tc>
                <a:extLst>
                  <a:ext uri="{0D108BD9-81ED-4DB2-BD59-A6C34878D82A}">
                    <a16:rowId xmlns:a16="http://schemas.microsoft.com/office/drawing/2014/main" val="891828928"/>
                  </a:ext>
                </a:extLst>
              </a:tr>
              <a:tr h="304154">
                <a:tc>
                  <a:txBody>
                    <a:bodyPr/>
                    <a:lstStyle/>
                    <a:p>
                      <a:pPr algn="l" rtl="0" fontAlgn="base"/>
                      <a:r>
                        <a:rPr lang="en-US" sz="1400">
                          <a:solidFill>
                            <a:schemeClr val="tx1"/>
                          </a:solidFill>
                          <a:effectLst/>
                        </a:rPr>
                        <a:t>Fingerprint Scanner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$23.99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2 </a:t>
                      </a:r>
                      <a:endParaRPr lang="en-US" sz="1400" b="0" i="0">
                        <a:solidFill>
                          <a:schemeClr val="tx1"/>
                        </a:solidFill>
                        <a:effectLst/>
                      </a:endParaRPr>
                    </a:p>
                  </a:txBody>
                  <a:tcPr marL="71566" marR="71566" marT="35783" marB="35783">
                    <a:noFill/>
                  </a:tcPr>
                </a:tc>
                <a:extLst>
                  <a:ext uri="{0D108BD9-81ED-4DB2-BD59-A6C34878D82A}">
                    <a16:rowId xmlns:a16="http://schemas.microsoft.com/office/drawing/2014/main" val="891903659"/>
                  </a:ext>
                </a:extLst>
              </a:tr>
              <a:tr h="304154">
                <a:tc>
                  <a:txBody>
                    <a:bodyPr/>
                    <a:lstStyle/>
                    <a:p>
                      <a:pPr algn="l" rtl="0" fontAlgn="base"/>
                      <a:r>
                        <a:rPr lang="en-US" sz="1400">
                          <a:solidFill>
                            <a:schemeClr val="tx1"/>
                          </a:solidFill>
                          <a:effectLst/>
                        </a:rPr>
                        <a:t>PCB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$130.00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2 </a:t>
                      </a:r>
                      <a:endParaRPr lang="en-US" sz="1400" b="0" i="0">
                        <a:solidFill>
                          <a:schemeClr val="tx1"/>
                        </a:solidFill>
                        <a:effectLst/>
                      </a:endParaRPr>
                    </a:p>
                  </a:txBody>
                  <a:tcPr marL="71566" marR="71566" marT="35783" marB="35783">
                    <a:noFill/>
                  </a:tcPr>
                </a:tc>
                <a:extLst>
                  <a:ext uri="{0D108BD9-81ED-4DB2-BD59-A6C34878D82A}">
                    <a16:rowId xmlns:a16="http://schemas.microsoft.com/office/drawing/2014/main" val="4070357882"/>
                  </a:ext>
                </a:extLst>
              </a:tr>
              <a:tr h="304154">
                <a:tc>
                  <a:txBody>
                    <a:bodyPr/>
                    <a:lstStyle/>
                    <a:p>
                      <a:pPr algn="l" rtl="0" fontAlgn="base"/>
                      <a:r>
                        <a:rPr lang="en-US" sz="1400">
                          <a:solidFill>
                            <a:schemeClr val="tx1"/>
                          </a:solidFill>
                          <a:effectLst/>
                        </a:rPr>
                        <a:t>Prototype Parts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$48.00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2 </a:t>
                      </a:r>
                      <a:endParaRPr lang="en-US" sz="1400" b="0" i="0">
                        <a:solidFill>
                          <a:schemeClr val="tx1"/>
                        </a:solidFill>
                        <a:effectLst/>
                      </a:endParaRPr>
                    </a:p>
                  </a:txBody>
                  <a:tcPr marL="71566" marR="71566" marT="35783" marB="35783">
                    <a:noFill/>
                  </a:tcPr>
                </a:tc>
                <a:extLst>
                  <a:ext uri="{0D108BD9-81ED-4DB2-BD59-A6C34878D82A}">
                    <a16:rowId xmlns:a16="http://schemas.microsoft.com/office/drawing/2014/main" val="3305584356"/>
                  </a:ext>
                </a:extLst>
              </a:tr>
              <a:tr h="304154">
                <a:tc>
                  <a:txBody>
                    <a:bodyPr/>
                    <a:lstStyle/>
                    <a:p>
                      <a:pPr algn="l" rtl="0" fontAlgn="base"/>
                      <a:r>
                        <a:rPr lang="en-US" sz="1400">
                          <a:solidFill>
                            <a:schemeClr val="tx1"/>
                          </a:solidFill>
                          <a:effectLst/>
                        </a:rPr>
                        <a:t>Display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$9.49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2 </a:t>
                      </a:r>
                      <a:endParaRPr lang="en-US" sz="1400" b="0" i="0">
                        <a:solidFill>
                          <a:schemeClr val="tx1"/>
                        </a:solidFill>
                        <a:effectLst/>
                      </a:endParaRPr>
                    </a:p>
                  </a:txBody>
                  <a:tcPr marL="71566" marR="71566" marT="35783" marB="35783">
                    <a:noFill/>
                  </a:tcPr>
                </a:tc>
                <a:extLst>
                  <a:ext uri="{0D108BD9-81ED-4DB2-BD59-A6C34878D82A}">
                    <a16:rowId xmlns:a16="http://schemas.microsoft.com/office/drawing/2014/main" val="2365748744"/>
                  </a:ext>
                </a:extLst>
              </a:tr>
              <a:tr h="304154">
                <a:tc>
                  <a:txBody>
                    <a:bodyPr/>
                    <a:lstStyle/>
                    <a:p>
                      <a:pPr algn="l" rtl="0" fontAlgn="base"/>
                      <a:r>
                        <a:rPr lang="en-US" sz="1400">
                          <a:solidFill>
                            <a:schemeClr val="tx1"/>
                          </a:solidFill>
                          <a:effectLst/>
                        </a:rPr>
                        <a:t>RFID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$10.80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2 </a:t>
                      </a:r>
                      <a:endParaRPr lang="en-US" sz="1400" b="0" i="0">
                        <a:solidFill>
                          <a:schemeClr val="tx1"/>
                        </a:solidFill>
                        <a:effectLst/>
                      </a:endParaRPr>
                    </a:p>
                  </a:txBody>
                  <a:tcPr marL="71566" marR="71566" marT="35783" marB="35783">
                    <a:noFill/>
                  </a:tcPr>
                </a:tc>
                <a:extLst>
                  <a:ext uri="{0D108BD9-81ED-4DB2-BD59-A6C34878D82A}">
                    <a16:rowId xmlns:a16="http://schemas.microsoft.com/office/drawing/2014/main" val="2096598584"/>
                  </a:ext>
                </a:extLst>
              </a:tr>
              <a:tr h="304154">
                <a:tc>
                  <a:txBody>
                    <a:bodyPr/>
                    <a:lstStyle/>
                    <a:p>
                      <a:pPr algn="l" rtl="0" fontAlgn="base"/>
                      <a:r>
                        <a:rPr lang="en-US" sz="1400">
                          <a:solidFill>
                            <a:schemeClr val="tx1"/>
                          </a:solidFill>
                          <a:effectLst/>
                        </a:rPr>
                        <a:t>PIR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$10.49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2 </a:t>
                      </a:r>
                      <a:endParaRPr lang="en-US" sz="1400" b="0" i="0">
                        <a:solidFill>
                          <a:schemeClr val="tx1"/>
                        </a:solidFill>
                        <a:effectLst/>
                      </a:endParaRPr>
                    </a:p>
                  </a:txBody>
                  <a:tcPr marL="71566" marR="71566" marT="35783" marB="35783">
                    <a:noFill/>
                  </a:tcPr>
                </a:tc>
                <a:extLst>
                  <a:ext uri="{0D108BD9-81ED-4DB2-BD59-A6C34878D82A}">
                    <a16:rowId xmlns:a16="http://schemas.microsoft.com/office/drawing/2014/main" val="637368549"/>
                  </a:ext>
                </a:extLst>
              </a:tr>
              <a:tr h="304154">
                <a:tc>
                  <a:txBody>
                    <a:bodyPr/>
                    <a:lstStyle/>
                    <a:p>
                      <a:pPr algn="l" rtl="0" fontAlgn="base"/>
                      <a:r>
                        <a:rPr lang="en-US" sz="1400">
                          <a:solidFill>
                            <a:schemeClr val="tx1"/>
                          </a:solidFill>
                          <a:effectLst/>
                        </a:rPr>
                        <a:t>Total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$363.65 </a:t>
                      </a:r>
                      <a:endParaRPr lang="en-US" sz="1400" b="0" i="0">
                        <a:solidFill>
                          <a:schemeClr val="tx1"/>
                        </a:solidFill>
                        <a:effectLst/>
                      </a:endParaRPr>
                    </a:p>
                  </a:txBody>
                  <a:tcPr marL="71566" marR="71566" marT="35783" marB="35783">
                    <a:noFill/>
                  </a:tcPr>
                </a:tc>
                <a:tc>
                  <a:txBody>
                    <a:bodyPr/>
                    <a:lstStyle/>
                    <a:p>
                      <a:pPr algn="l" rtl="0" fontAlgn="base"/>
                      <a:r>
                        <a:rPr lang="en-US" sz="1400">
                          <a:solidFill>
                            <a:schemeClr val="tx1"/>
                          </a:solidFill>
                          <a:effectLst/>
                        </a:rPr>
                        <a:t>23 </a:t>
                      </a:r>
                      <a:endParaRPr lang="en-US" sz="1400" b="0" i="0">
                        <a:solidFill>
                          <a:schemeClr val="tx1"/>
                        </a:solidFill>
                        <a:effectLst/>
                      </a:endParaRPr>
                    </a:p>
                  </a:txBody>
                  <a:tcPr marL="71566" marR="71566" marT="35783" marB="35783">
                    <a:noFill/>
                  </a:tcPr>
                </a:tc>
                <a:extLst>
                  <a:ext uri="{0D108BD9-81ED-4DB2-BD59-A6C34878D82A}">
                    <a16:rowId xmlns:a16="http://schemas.microsoft.com/office/drawing/2014/main" val="4054094711"/>
                  </a:ext>
                </a:extLst>
              </a:tr>
            </a:tbl>
          </a:graphicData>
        </a:graphic>
      </p:graphicFrame>
    </p:spTree>
    <p:extLst>
      <p:ext uri="{BB962C8B-B14F-4D97-AF65-F5344CB8AC3E}">
        <p14:creationId xmlns:p14="http://schemas.microsoft.com/office/powerpoint/2010/main" val="1793571242"/>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C8221A"/>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8C76D5DF-32B8-406B-AD74-09DD312B57AB}"/>
              </a:ext>
            </a:extLst>
          </p:cNvPr>
          <p:cNvGraphicFramePr/>
          <p:nvPr>
            <p:extLst>
              <p:ext uri="{D42A27DB-BD31-4B8C-83A1-F6EECF244321}">
                <p14:modId xmlns:p14="http://schemas.microsoft.com/office/powerpoint/2010/main" val="2178742042"/>
              </p:ext>
            </p:extLst>
          </p:nvPr>
        </p:nvGraphicFramePr>
        <p:xfrm>
          <a:off x="826277" y="737028"/>
          <a:ext cx="10539445" cy="53839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1762552"/>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E702-C5A9-40C3-A889-3098737C610A}"/>
              </a:ext>
            </a:extLst>
          </p:cNvPr>
          <p:cNvSpPr>
            <a:spLocks noGrp="1"/>
          </p:cNvSpPr>
          <p:nvPr>
            <p:ph type="title"/>
          </p:nvPr>
        </p:nvSpPr>
        <p:spPr/>
        <p:txBody>
          <a:bodyPr>
            <a:normAutofit/>
          </a:bodyPr>
          <a:lstStyle/>
          <a:p>
            <a:r>
              <a:rPr lang="en-US" dirty="0"/>
              <a:t>Specs and Requirements</a:t>
            </a:r>
          </a:p>
        </p:txBody>
      </p:sp>
      <p:graphicFrame>
        <p:nvGraphicFramePr>
          <p:cNvPr id="5" name="Table 5">
            <a:extLst>
              <a:ext uri="{FF2B5EF4-FFF2-40B4-BE49-F238E27FC236}">
                <a16:creationId xmlns:a16="http://schemas.microsoft.com/office/drawing/2014/main" id="{A248D876-0792-4D48-9270-22D01F55FF6B}"/>
              </a:ext>
            </a:extLst>
          </p:cNvPr>
          <p:cNvGraphicFramePr>
            <a:graphicFrameLocks noGrp="1"/>
          </p:cNvGraphicFramePr>
          <p:nvPr>
            <p:ph idx="1"/>
            <p:extLst>
              <p:ext uri="{D42A27DB-BD31-4B8C-83A1-F6EECF244321}">
                <p14:modId xmlns:p14="http://schemas.microsoft.com/office/powerpoint/2010/main" val="1735639011"/>
              </p:ext>
            </p:extLst>
          </p:nvPr>
        </p:nvGraphicFramePr>
        <p:xfrm>
          <a:off x="971550" y="2095500"/>
          <a:ext cx="10203233" cy="3658148"/>
        </p:xfrm>
        <a:graphic>
          <a:graphicData uri="http://schemas.openxmlformats.org/drawingml/2006/table">
            <a:tbl>
              <a:tblPr firstRow="1" bandRow="1">
                <a:tableStyleId>{5C22544A-7EE6-4342-B048-85BDC9FD1C3A}</a:tableStyleId>
              </a:tblPr>
              <a:tblGrid>
                <a:gridCol w="3405187">
                  <a:extLst>
                    <a:ext uri="{9D8B030D-6E8A-4147-A177-3AD203B41FA5}">
                      <a16:colId xmlns:a16="http://schemas.microsoft.com/office/drawing/2014/main" val="4183432717"/>
                    </a:ext>
                  </a:extLst>
                </a:gridCol>
                <a:gridCol w="2997790">
                  <a:extLst>
                    <a:ext uri="{9D8B030D-6E8A-4147-A177-3AD203B41FA5}">
                      <a16:colId xmlns:a16="http://schemas.microsoft.com/office/drawing/2014/main" val="2872004806"/>
                    </a:ext>
                  </a:extLst>
                </a:gridCol>
                <a:gridCol w="3800256">
                  <a:extLst>
                    <a:ext uri="{9D8B030D-6E8A-4147-A177-3AD203B41FA5}">
                      <a16:colId xmlns:a16="http://schemas.microsoft.com/office/drawing/2014/main" val="4193316168"/>
                    </a:ext>
                  </a:extLst>
                </a:gridCol>
              </a:tblGrid>
              <a:tr h="354919">
                <a:tc>
                  <a:txBody>
                    <a:bodyPr/>
                    <a:lstStyle/>
                    <a:p>
                      <a:r>
                        <a:rPr lang="en-US" sz="1300">
                          <a:solidFill>
                            <a:schemeClr val="tx1"/>
                          </a:solidFill>
                          <a:latin typeface="TW Cen MT"/>
                        </a:rPr>
                        <a:t>Component </a:t>
                      </a:r>
                    </a:p>
                  </a:txBody>
                  <a:tcPr marL="64432" marR="64432" marT="32216" marB="32216">
                    <a:noFill/>
                  </a:tcPr>
                </a:tc>
                <a:tc>
                  <a:txBody>
                    <a:bodyPr/>
                    <a:lstStyle/>
                    <a:p>
                      <a:r>
                        <a:rPr lang="en-US" sz="1300">
                          <a:solidFill>
                            <a:schemeClr val="tx1"/>
                          </a:solidFill>
                          <a:latin typeface="TW Cen MT"/>
                        </a:rPr>
                        <a:t>Measure</a:t>
                      </a:r>
                    </a:p>
                  </a:txBody>
                  <a:tcPr marL="64432" marR="64432" marT="32216" marB="32216">
                    <a:noFill/>
                  </a:tcPr>
                </a:tc>
                <a:tc>
                  <a:txBody>
                    <a:bodyPr/>
                    <a:lstStyle/>
                    <a:p>
                      <a:r>
                        <a:rPr lang="en-US" sz="1300">
                          <a:solidFill>
                            <a:schemeClr val="tx1"/>
                          </a:solidFill>
                          <a:latin typeface="TW Cen MT"/>
                        </a:rPr>
                        <a:t>Description</a:t>
                      </a:r>
                    </a:p>
                  </a:txBody>
                  <a:tcPr marL="64432" marR="64432" marT="32216" marB="32216">
                    <a:noFill/>
                  </a:tcPr>
                </a:tc>
                <a:extLst>
                  <a:ext uri="{0D108BD9-81ED-4DB2-BD59-A6C34878D82A}">
                    <a16:rowId xmlns:a16="http://schemas.microsoft.com/office/drawing/2014/main" val="3115514130"/>
                  </a:ext>
                </a:extLst>
              </a:tr>
              <a:tr h="589662">
                <a:tc>
                  <a:txBody>
                    <a:bodyPr/>
                    <a:lstStyle/>
                    <a:p>
                      <a:r>
                        <a:rPr lang="en-US" sz="1300">
                          <a:solidFill>
                            <a:schemeClr val="tx1"/>
                          </a:solidFill>
                          <a:latin typeface="TW Cen MT"/>
                        </a:rPr>
                        <a:t>Power Supply</a:t>
                      </a:r>
                    </a:p>
                  </a:txBody>
                  <a:tcPr marL="64432" marR="64432" marT="32216" marB="32216">
                    <a:noFill/>
                  </a:tcPr>
                </a:tc>
                <a:tc>
                  <a:txBody>
                    <a:bodyPr/>
                    <a:lstStyle/>
                    <a:p>
                      <a:r>
                        <a:rPr lang="en-US" sz="1300">
                          <a:solidFill>
                            <a:schemeClr val="tx1"/>
                          </a:solidFill>
                          <a:latin typeface="TW Cen MT"/>
                        </a:rPr>
                        <a:t>Power Capacity </a:t>
                      </a:r>
                    </a:p>
                  </a:txBody>
                  <a:tcPr marL="64432" marR="64432" marT="32216" marB="32216">
                    <a:noFill/>
                  </a:tcPr>
                </a:tc>
                <a:tc>
                  <a:txBody>
                    <a:bodyPr/>
                    <a:lstStyle/>
                    <a:p>
                      <a:r>
                        <a:rPr lang="en-US" sz="1300">
                          <a:solidFill>
                            <a:schemeClr val="tx1"/>
                          </a:solidFill>
                          <a:latin typeface="TW Cen MT"/>
                        </a:rPr>
                        <a:t>Last for at least a week before it needs a recharge</a:t>
                      </a:r>
                    </a:p>
                  </a:txBody>
                  <a:tcPr marL="64432" marR="64432" marT="32216" marB="32216">
                    <a:noFill/>
                  </a:tcPr>
                </a:tc>
                <a:extLst>
                  <a:ext uri="{0D108BD9-81ED-4DB2-BD59-A6C34878D82A}">
                    <a16:rowId xmlns:a16="http://schemas.microsoft.com/office/drawing/2014/main" val="2707117827"/>
                  </a:ext>
                </a:extLst>
              </a:tr>
              <a:tr h="354919">
                <a:tc>
                  <a:txBody>
                    <a:bodyPr/>
                    <a:lstStyle/>
                    <a:p>
                      <a:r>
                        <a:rPr lang="en-US" sz="1300">
                          <a:solidFill>
                            <a:schemeClr val="tx1"/>
                          </a:solidFill>
                          <a:latin typeface="TW Cen MT"/>
                        </a:rPr>
                        <a:t>Size of Lock</a:t>
                      </a:r>
                    </a:p>
                  </a:txBody>
                  <a:tcPr marL="64432" marR="64432" marT="32216" marB="32216">
                    <a:noFill/>
                  </a:tcPr>
                </a:tc>
                <a:tc>
                  <a:txBody>
                    <a:bodyPr/>
                    <a:lstStyle/>
                    <a:p>
                      <a:r>
                        <a:rPr lang="en-US" sz="1300">
                          <a:solidFill>
                            <a:schemeClr val="tx1"/>
                          </a:solidFill>
                          <a:latin typeface="TW Cen MT"/>
                        </a:rPr>
                        <a:t>Size</a:t>
                      </a:r>
                    </a:p>
                  </a:txBody>
                  <a:tcPr marL="64432" marR="64432" marT="32216" marB="32216">
                    <a:noFill/>
                  </a:tcPr>
                </a:tc>
                <a:tc>
                  <a:txBody>
                    <a:bodyPr/>
                    <a:lstStyle/>
                    <a:p>
                      <a:r>
                        <a:rPr lang="en-US" sz="1300">
                          <a:solidFill>
                            <a:schemeClr val="tx1"/>
                          </a:solidFill>
                          <a:latin typeface="TW Cen MT"/>
                        </a:rPr>
                        <a:t>To keep within a 6" by 6" box</a:t>
                      </a:r>
                    </a:p>
                  </a:txBody>
                  <a:tcPr marL="64432" marR="64432" marT="32216" marB="32216">
                    <a:noFill/>
                  </a:tcPr>
                </a:tc>
                <a:extLst>
                  <a:ext uri="{0D108BD9-81ED-4DB2-BD59-A6C34878D82A}">
                    <a16:rowId xmlns:a16="http://schemas.microsoft.com/office/drawing/2014/main" val="599538364"/>
                  </a:ext>
                </a:extLst>
              </a:tr>
              <a:tr h="589662">
                <a:tc>
                  <a:txBody>
                    <a:bodyPr/>
                    <a:lstStyle/>
                    <a:p>
                      <a:pPr lvl="0">
                        <a:buNone/>
                      </a:pPr>
                      <a:r>
                        <a:rPr lang="en-US" sz="1300">
                          <a:solidFill>
                            <a:schemeClr val="tx1"/>
                          </a:solidFill>
                          <a:latin typeface="TW Cen MT"/>
                        </a:rPr>
                        <a:t>Speed of Facial Recognition</a:t>
                      </a:r>
                    </a:p>
                  </a:txBody>
                  <a:tcPr marL="64432" marR="64432" marT="32216" marB="32216">
                    <a:noFill/>
                  </a:tcPr>
                </a:tc>
                <a:tc>
                  <a:txBody>
                    <a:bodyPr/>
                    <a:lstStyle/>
                    <a:p>
                      <a:pPr lvl="0">
                        <a:buNone/>
                      </a:pPr>
                      <a:r>
                        <a:rPr lang="en-US" sz="1300">
                          <a:solidFill>
                            <a:schemeClr val="tx1"/>
                          </a:solidFill>
                          <a:latin typeface="TW Cen MT"/>
                        </a:rPr>
                        <a:t>Time</a:t>
                      </a:r>
                    </a:p>
                  </a:txBody>
                  <a:tcPr marL="64432" marR="64432" marT="32216" marB="32216">
                    <a:noFill/>
                  </a:tcPr>
                </a:tc>
                <a:tc>
                  <a:txBody>
                    <a:bodyPr/>
                    <a:lstStyle/>
                    <a:p>
                      <a:pPr lvl="0">
                        <a:buNone/>
                      </a:pPr>
                      <a:r>
                        <a:rPr lang="en-US" sz="1300">
                          <a:solidFill>
                            <a:schemeClr val="tx1"/>
                          </a:solidFill>
                          <a:latin typeface="TW Cen MT"/>
                        </a:rPr>
                        <a:t>To have a positive ID or a false provided within 10 seconds</a:t>
                      </a:r>
                    </a:p>
                  </a:txBody>
                  <a:tcPr marL="64432" marR="64432" marT="32216" marB="32216">
                    <a:noFill/>
                  </a:tcPr>
                </a:tc>
                <a:extLst>
                  <a:ext uri="{0D108BD9-81ED-4DB2-BD59-A6C34878D82A}">
                    <a16:rowId xmlns:a16="http://schemas.microsoft.com/office/drawing/2014/main" val="165074962"/>
                  </a:ext>
                </a:extLst>
              </a:tr>
              <a:tr h="589662">
                <a:tc>
                  <a:txBody>
                    <a:bodyPr/>
                    <a:lstStyle/>
                    <a:p>
                      <a:pPr lvl="0">
                        <a:buNone/>
                      </a:pPr>
                      <a:r>
                        <a:rPr lang="en-US" sz="1300">
                          <a:solidFill>
                            <a:schemeClr val="tx1"/>
                          </a:solidFill>
                          <a:latin typeface="TW Cen MT"/>
                        </a:rPr>
                        <a:t>Speed of Fingerprint Scanner</a:t>
                      </a:r>
                    </a:p>
                  </a:txBody>
                  <a:tcPr marL="64432" marR="64432" marT="32216" marB="32216">
                    <a:noFill/>
                  </a:tcPr>
                </a:tc>
                <a:tc>
                  <a:txBody>
                    <a:bodyPr/>
                    <a:lstStyle/>
                    <a:p>
                      <a:pPr lvl="0">
                        <a:buNone/>
                      </a:pPr>
                      <a:r>
                        <a:rPr lang="en-US" sz="1300">
                          <a:solidFill>
                            <a:schemeClr val="tx1"/>
                          </a:solidFill>
                          <a:latin typeface="TW Cen MT"/>
                        </a:rPr>
                        <a:t>Time</a:t>
                      </a:r>
                    </a:p>
                  </a:txBody>
                  <a:tcPr marL="64432" marR="64432" marT="32216" marB="32216">
                    <a:noFill/>
                  </a:tcPr>
                </a:tc>
                <a:tc>
                  <a:txBody>
                    <a:bodyPr/>
                    <a:lstStyle/>
                    <a:p>
                      <a:pPr lvl="0" algn="l">
                        <a:lnSpc>
                          <a:spcPct val="100000"/>
                        </a:lnSpc>
                        <a:spcBef>
                          <a:spcPts val="0"/>
                        </a:spcBef>
                        <a:spcAft>
                          <a:spcPts val="0"/>
                        </a:spcAft>
                        <a:buNone/>
                      </a:pPr>
                      <a:r>
                        <a:rPr lang="en-US" sz="1300" b="0" i="0" u="none" strike="noStrike" noProof="0">
                          <a:solidFill>
                            <a:schemeClr val="tx1"/>
                          </a:solidFill>
                          <a:latin typeface="TW Cen MT"/>
                        </a:rPr>
                        <a:t>To have a positive ID or a false provided within 10 seconds</a:t>
                      </a:r>
                      <a:endParaRPr lang="en-US" sz="1300">
                        <a:solidFill>
                          <a:schemeClr val="tx1"/>
                        </a:solidFill>
                        <a:latin typeface="TW Cen MT"/>
                      </a:endParaRPr>
                    </a:p>
                  </a:txBody>
                  <a:tcPr marL="64432" marR="64432" marT="32216" marB="32216">
                    <a:noFill/>
                  </a:tcPr>
                </a:tc>
                <a:extLst>
                  <a:ext uri="{0D108BD9-81ED-4DB2-BD59-A6C34878D82A}">
                    <a16:rowId xmlns:a16="http://schemas.microsoft.com/office/drawing/2014/main" val="990764993"/>
                  </a:ext>
                </a:extLst>
              </a:tr>
              <a:tr h="589662">
                <a:tc>
                  <a:txBody>
                    <a:bodyPr/>
                    <a:lstStyle/>
                    <a:p>
                      <a:pPr lvl="0">
                        <a:buNone/>
                      </a:pPr>
                      <a:r>
                        <a:rPr lang="en-US" sz="1300">
                          <a:solidFill>
                            <a:schemeClr val="tx1"/>
                          </a:solidFill>
                          <a:latin typeface="TW Cen MT"/>
                        </a:rPr>
                        <a:t>Software/Network Security</a:t>
                      </a:r>
                    </a:p>
                  </a:txBody>
                  <a:tcPr marL="64432" marR="64432" marT="32216" marB="32216">
                    <a:noFill/>
                  </a:tcPr>
                </a:tc>
                <a:tc>
                  <a:txBody>
                    <a:bodyPr/>
                    <a:lstStyle/>
                    <a:p>
                      <a:pPr lvl="0">
                        <a:buNone/>
                      </a:pPr>
                      <a:r>
                        <a:rPr lang="en-US" sz="1300">
                          <a:solidFill>
                            <a:schemeClr val="tx1"/>
                          </a:solidFill>
                          <a:latin typeface="TW Cen MT"/>
                        </a:rPr>
                        <a:t>Standards</a:t>
                      </a:r>
                    </a:p>
                  </a:txBody>
                  <a:tcPr marL="64432" marR="64432" marT="32216" marB="32216">
                    <a:noFill/>
                  </a:tcPr>
                </a:tc>
                <a:tc>
                  <a:txBody>
                    <a:bodyPr/>
                    <a:lstStyle/>
                    <a:p>
                      <a:pPr lvl="0" algn="l">
                        <a:lnSpc>
                          <a:spcPct val="100000"/>
                        </a:lnSpc>
                        <a:spcBef>
                          <a:spcPts val="0"/>
                        </a:spcBef>
                        <a:spcAft>
                          <a:spcPts val="0"/>
                        </a:spcAft>
                        <a:buNone/>
                      </a:pPr>
                      <a:r>
                        <a:rPr lang="en-US" sz="1300" b="0" i="0" u="none" strike="noStrike" noProof="0">
                          <a:solidFill>
                            <a:schemeClr val="tx1"/>
                          </a:solidFill>
                          <a:latin typeface="TW Cen MT"/>
                        </a:rPr>
                        <a:t>Follow the ETSI EN 303 645- a global standard for IOT security. </a:t>
                      </a:r>
                      <a:endParaRPr lang="en" sz="1300" b="0" i="0" u="none" strike="noStrike" noProof="0">
                        <a:solidFill>
                          <a:schemeClr val="tx1"/>
                        </a:solidFill>
                        <a:latin typeface="TW Cen MT"/>
                      </a:endParaRPr>
                    </a:p>
                  </a:txBody>
                  <a:tcPr marL="64432" marR="64432" marT="32216" marB="32216">
                    <a:noFill/>
                  </a:tcPr>
                </a:tc>
                <a:extLst>
                  <a:ext uri="{0D108BD9-81ED-4DB2-BD59-A6C34878D82A}">
                    <a16:rowId xmlns:a16="http://schemas.microsoft.com/office/drawing/2014/main" val="3210813466"/>
                  </a:ext>
                </a:extLst>
              </a:tr>
              <a:tr h="589662">
                <a:tc>
                  <a:txBody>
                    <a:bodyPr/>
                    <a:lstStyle/>
                    <a:p>
                      <a:pPr lvl="0">
                        <a:buNone/>
                      </a:pPr>
                      <a:r>
                        <a:rPr lang="en-US" sz="1300">
                          <a:solidFill>
                            <a:schemeClr val="tx1"/>
                          </a:solidFill>
                          <a:latin typeface="TW Cen MT"/>
                        </a:rPr>
                        <a:t>Sensor/Lock Security </a:t>
                      </a:r>
                      <a:endParaRPr lang="en-US">
                        <a:solidFill>
                          <a:schemeClr val="tx1"/>
                        </a:solidFill>
                        <a:latin typeface="TW Cen MT"/>
                      </a:endParaRPr>
                    </a:p>
                  </a:txBody>
                  <a:tcPr marL="64431" marR="64431" marT="32216" marB="32216">
                    <a:noFill/>
                  </a:tcPr>
                </a:tc>
                <a:tc>
                  <a:txBody>
                    <a:bodyPr/>
                    <a:lstStyle/>
                    <a:p>
                      <a:pPr lvl="0">
                        <a:buNone/>
                      </a:pPr>
                      <a:r>
                        <a:rPr lang="en-US" sz="1300">
                          <a:solidFill>
                            <a:schemeClr val="tx1"/>
                          </a:solidFill>
                          <a:latin typeface="TW Cen MT"/>
                        </a:rPr>
                        <a:t>Methods of Recognition </a:t>
                      </a:r>
                      <a:endParaRPr lang="en-US">
                        <a:solidFill>
                          <a:schemeClr val="tx1"/>
                        </a:solidFill>
                        <a:latin typeface="TW Cen MT"/>
                      </a:endParaRPr>
                    </a:p>
                  </a:txBody>
                  <a:tcPr marL="64431" marR="64431" marT="32216" marB="32216">
                    <a:noFill/>
                  </a:tcPr>
                </a:tc>
                <a:tc>
                  <a:txBody>
                    <a:bodyPr/>
                    <a:lstStyle/>
                    <a:p>
                      <a:pPr lvl="0" algn="l">
                        <a:lnSpc>
                          <a:spcPct val="100000"/>
                        </a:lnSpc>
                        <a:spcBef>
                          <a:spcPts val="0"/>
                        </a:spcBef>
                        <a:spcAft>
                          <a:spcPts val="0"/>
                        </a:spcAft>
                        <a:buNone/>
                      </a:pPr>
                      <a:r>
                        <a:rPr lang="en-US" sz="1300" b="0" i="0" u="none" strike="noStrike" noProof="0">
                          <a:solidFill>
                            <a:schemeClr val="tx1"/>
                          </a:solidFill>
                          <a:latin typeface="TW Cen MT"/>
                        </a:rPr>
                        <a:t>Provide the User with 3 forms of recognition that individually provide security for the entry</a:t>
                      </a:r>
                      <a:endParaRPr lang="en-US">
                        <a:solidFill>
                          <a:schemeClr val="tx1"/>
                        </a:solidFill>
                        <a:latin typeface="TW Cen MT"/>
                      </a:endParaRPr>
                    </a:p>
                  </a:txBody>
                  <a:tcPr marL="64431" marR="64431" marT="32216" marB="32216">
                    <a:noFill/>
                  </a:tcPr>
                </a:tc>
                <a:extLst>
                  <a:ext uri="{0D108BD9-81ED-4DB2-BD59-A6C34878D82A}">
                    <a16:rowId xmlns:a16="http://schemas.microsoft.com/office/drawing/2014/main" val="2440053610"/>
                  </a:ext>
                </a:extLst>
              </a:tr>
            </a:tbl>
          </a:graphicData>
        </a:graphic>
      </p:graphicFrame>
    </p:spTree>
    <p:extLst>
      <p:ext uri="{BB962C8B-B14F-4D97-AF65-F5344CB8AC3E}">
        <p14:creationId xmlns:p14="http://schemas.microsoft.com/office/powerpoint/2010/main" val="3172812903"/>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2"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3"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4"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5"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6"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7"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8"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9"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0"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1"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2"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3"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4"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5"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6"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7"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8"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9"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0"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1"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2"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3"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4"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5"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6"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7"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8"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9"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0"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41"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2"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3"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4"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5"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6"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7"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8"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9"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0"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1"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2"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53"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4"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5"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6"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7"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8"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9"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0"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1"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2"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3"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4"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5"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pic>
        <p:nvPicPr>
          <p:cNvPr id="8"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sp>
        <p:nvSpPr>
          <p:cNvPr id="4" name="Title 3">
            <a:extLst>
              <a:ext uri="{FF2B5EF4-FFF2-40B4-BE49-F238E27FC236}">
                <a16:creationId xmlns:a16="http://schemas.microsoft.com/office/drawing/2014/main" id="{54830C0C-7257-48F8-B728-FC63F601C531}"/>
              </a:ext>
            </a:extLst>
          </p:cNvPr>
          <p:cNvSpPr>
            <a:spLocks noGrp="1"/>
          </p:cNvSpPr>
          <p:nvPr>
            <p:ph type="ctrTitle"/>
          </p:nvPr>
        </p:nvSpPr>
        <p:spPr>
          <a:xfrm>
            <a:off x="2043113" y="1122363"/>
            <a:ext cx="4527929" cy="4287836"/>
          </a:xfrm>
        </p:spPr>
        <p:txBody>
          <a:bodyPr anchor="ctr">
            <a:normAutofit/>
          </a:bodyPr>
          <a:lstStyle/>
          <a:p>
            <a:pPr algn="r"/>
            <a:r>
              <a:rPr lang="en-US" sz="6000"/>
              <a:t>Questions?</a:t>
            </a:r>
          </a:p>
        </p:txBody>
      </p:sp>
      <p:cxnSp>
        <p:nvCxnSpPr>
          <p:cNvPr id="10" name="Straight Connector 68">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15521"/>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0">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2"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68"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4"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70"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6"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7"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8"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9"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0"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1"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2"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3"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4"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5"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6"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7"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8"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9"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0"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1"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2"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3"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4"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5"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6"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7"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8"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9"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0"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41"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2"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3"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4"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5"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6"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7"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8"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9"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0"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1"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2"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53"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4"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5"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6"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7"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8"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9"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0"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1"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2"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3"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4"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5"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pic>
        <p:nvPicPr>
          <p:cNvPr id="71"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sp>
        <p:nvSpPr>
          <p:cNvPr id="4" name="Title 3">
            <a:extLst>
              <a:ext uri="{FF2B5EF4-FFF2-40B4-BE49-F238E27FC236}">
                <a16:creationId xmlns:a16="http://schemas.microsoft.com/office/drawing/2014/main" id="{135F4E8B-A355-4A70-911D-6EE5A36F56FD}"/>
              </a:ext>
            </a:extLst>
          </p:cNvPr>
          <p:cNvSpPr>
            <a:spLocks noGrp="1"/>
          </p:cNvSpPr>
          <p:nvPr>
            <p:ph type="ctrTitle"/>
          </p:nvPr>
        </p:nvSpPr>
        <p:spPr>
          <a:xfrm>
            <a:off x="2043113" y="1122363"/>
            <a:ext cx="4527929" cy="4287836"/>
          </a:xfrm>
        </p:spPr>
        <p:txBody>
          <a:bodyPr anchor="ctr">
            <a:normAutofit/>
          </a:bodyPr>
          <a:lstStyle/>
          <a:p>
            <a:pPr algn="r"/>
            <a:r>
              <a:rPr lang="en-US" sz="6000" dirty="0"/>
              <a:t>Project Block Diagrams</a:t>
            </a:r>
          </a:p>
        </p:txBody>
      </p:sp>
      <p:cxnSp>
        <p:nvCxnSpPr>
          <p:cNvPr id="73" name="Straight Connector 68">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219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FFE7-0318-4085-BAE7-EEACB1D8EC4A}"/>
              </a:ext>
            </a:extLst>
          </p:cNvPr>
          <p:cNvSpPr>
            <a:spLocks noGrp="1"/>
          </p:cNvSpPr>
          <p:nvPr>
            <p:ph type="title" idx="4294967295"/>
          </p:nvPr>
        </p:nvSpPr>
        <p:spPr>
          <a:xfrm>
            <a:off x="876300" y="1931988"/>
            <a:ext cx="3735388" cy="2397125"/>
          </a:xfrm>
        </p:spPr>
        <p:txBody>
          <a:bodyPr vert="horz" lIns="91440" tIns="45720" rIns="91440" bIns="45720" rtlCol="0" anchor="b">
            <a:normAutofit/>
          </a:bodyPr>
          <a:lstStyle/>
          <a:p>
            <a:r>
              <a:rPr lang="en-US" sz="4800" dirty="0"/>
              <a:t>Hardware </a:t>
            </a:r>
            <a:br>
              <a:rPr lang="en-US" sz="4800" dirty="0"/>
            </a:br>
            <a:r>
              <a:rPr lang="en-US" sz="4800" dirty="0"/>
              <a:t>Block </a:t>
            </a:r>
            <a:br>
              <a:rPr lang="en-US" sz="4800" dirty="0"/>
            </a:br>
            <a:r>
              <a:rPr lang="en-US" sz="4800" dirty="0"/>
              <a:t>Diagram</a:t>
            </a:r>
          </a:p>
        </p:txBody>
      </p:sp>
      <p:pic>
        <p:nvPicPr>
          <p:cNvPr id="116" name="Picture 115">
            <a:extLst>
              <a:ext uri="{FF2B5EF4-FFF2-40B4-BE49-F238E27FC236}">
                <a16:creationId xmlns:a16="http://schemas.microsoft.com/office/drawing/2014/main" id="{E5790070-F3E0-4315-8B8C-FECD632A2781}"/>
              </a:ext>
            </a:extLst>
          </p:cNvPr>
          <p:cNvPicPr>
            <a:picLocks noChangeAspect="1"/>
          </p:cNvPicPr>
          <p:nvPr/>
        </p:nvPicPr>
        <p:blipFill>
          <a:blip r:embed="rId2"/>
          <a:stretch>
            <a:fillRect/>
          </a:stretch>
        </p:blipFill>
        <p:spPr>
          <a:xfrm>
            <a:off x="4945063" y="1027138"/>
            <a:ext cx="6111916" cy="4507537"/>
          </a:xfrm>
          <a:prstGeom prst="rect">
            <a:avLst/>
          </a:prstGeom>
          <a:gradFill>
            <a:gsLst>
              <a:gs pos="0">
                <a:schemeClr val="bg2">
                  <a:tint val="98000"/>
                  <a:hueMod val="94000"/>
                  <a:satMod val="148000"/>
                  <a:lumMod val="150000"/>
                </a:schemeClr>
              </a:gs>
              <a:gs pos="100000">
                <a:schemeClr val="bg2">
                  <a:shade val="92000"/>
                  <a:hueMod val="104000"/>
                  <a:satMod val="140000"/>
                  <a:lumMod val="68000"/>
                </a:schemeClr>
              </a:gs>
            </a:gsLst>
            <a:lin ang="5040000" scaled="0"/>
          </a:gradFill>
        </p:spPr>
      </p:pic>
    </p:spTree>
    <p:extLst>
      <p:ext uri="{BB962C8B-B14F-4D97-AF65-F5344CB8AC3E}">
        <p14:creationId xmlns:p14="http://schemas.microsoft.com/office/powerpoint/2010/main" val="4038605670"/>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7653-A7A2-4B7C-85C0-08917F868498}"/>
              </a:ext>
            </a:extLst>
          </p:cNvPr>
          <p:cNvSpPr>
            <a:spLocks noGrp="1"/>
          </p:cNvSpPr>
          <p:nvPr>
            <p:ph type="title"/>
          </p:nvPr>
        </p:nvSpPr>
        <p:spPr>
          <a:xfrm>
            <a:off x="381742" y="2098430"/>
            <a:ext cx="3739278" cy="2661138"/>
          </a:xfrm>
        </p:spPr>
        <p:txBody>
          <a:bodyPr vert="horz" lIns="91440" tIns="45720" rIns="91440" bIns="45720" rtlCol="0" anchor="ctr">
            <a:normAutofit/>
          </a:bodyPr>
          <a:lstStyle/>
          <a:p>
            <a:pPr algn="r"/>
            <a:r>
              <a:rPr lang="en-US" sz="5400"/>
              <a:t>Software Block Diagram</a:t>
            </a:r>
          </a:p>
        </p:txBody>
      </p:sp>
      <p:pic>
        <p:nvPicPr>
          <p:cNvPr id="12" name="Picture 11">
            <a:extLst>
              <a:ext uri="{FF2B5EF4-FFF2-40B4-BE49-F238E27FC236}">
                <a16:creationId xmlns:a16="http://schemas.microsoft.com/office/drawing/2014/main" id="{B9020BB0-ECA8-4FAE-BB81-5F802731644B}"/>
              </a:ext>
            </a:extLst>
          </p:cNvPr>
          <p:cNvPicPr>
            <a:picLocks noChangeAspect="1"/>
          </p:cNvPicPr>
          <p:nvPr/>
        </p:nvPicPr>
        <p:blipFill>
          <a:blip r:embed="rId2"/>
          <a:stretch>
            <a:fillRect/>
          </a:stretch>
        </p:blipFill>
        <p:spPr>
          <a:xfrm>
            <a:off x="4620325" y="681410"/>
            <a:ext cx="6742553" cy="549517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309929861"/>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2"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3"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4"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5"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16"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7"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8"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19"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0"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1"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2"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3"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4"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5"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6"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7"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8"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29"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0"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1"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2"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3"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4"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5"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6"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7"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8"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39"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0"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41"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2"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3"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4"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5"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6"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7"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8"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49"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0"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1"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2"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miter lim="800000"/>
                  <a:headEnd/>
                  <a:tailEnd/>
                </a14:hiddenLine>
              </a:ext>
            </a:extLst>
          </p:spPr>
        </p:sp>
        <p:sp>
          <p:nvSpPr>
            <p:cNvPr id="53"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4"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5"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6"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7"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8"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59"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0"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1"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2"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3"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4"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sp>
          <p:nvSpPr>
            <p:cNvPr id="65"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p>
      </p:grpSp>
      <p:pic>
        <p:nvPicPr>
          <p:cNvPr id="8"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sp>
        <p:nvSpPr>
          <p:cNvPr id="4" name="Title 3">
            <a:extLst>
              <a:ext uri="{FF2B5EF4-FFF2-40B4-BE49-F238E27FC236}">
                <a16:creationId xmlns:a16="http://schemas.microsoft.com/office/drawing/2014/main" id="{F50C3AF7-B625-4A28-B64E-9D6E69AB7A8C}"/>
              </a:ext>
            </a:extLst>
          </p:cNvPr>
          <p:cNvSpPr>
            <a:spLocks noGrp="1"/>
          </p:cNvSpPr>
          <p:nvPr>
            <p:ph type="ctrTitle"/>
          </p:nvPr>
        </p:nvSpPr>
        <p:spPr>
          <a:xfrm>
            <a:off x="2043113" y="1122363"/>
            <a:ext cx="4527929" cy="4287836"/>
          </a:xfrm>
        </p:spPr>
        <p:txBody>
          <a:bodyPr anchor="ctr">
            <a:normAutofit/>
          </a:bodyPr>
          <a:lstStyle/>
          <a:p>
            <a:pPr algn="r"/>
            <a:r>
              <a:rPr lang="en-US" sz="4700"/>
              <a:t>Software Implementation</a:t>
            </a:r>
          </a:p>
        </p:txBody>
      </p:sp>
      <p:cxnSp>
        <p:nvCxnSpPr>
          <p:cNvPr id="10" name="Straight Connector 68">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838101"/>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F482-9A4A-4F97-9A4F-8DBC75542234}"/>
              </a:ext>
            </a:extLst>
          </p:cNvPr>
          <p:cNvSpPr>
            <a:spLocks noGrp="1"/>
          </p:cNvSpPr>
          <p:nvPr>
            <p:ph type="title"/>
          </p:nvPr>
        </p:nvSpPr>
        <p:spPr>
          <a:xfrm>
            <a:off x="5128643" y="618518"/>
            <a:ext cx="6188402" cy="1478570"/>
          </a:xfrm>
        </p:spPr>
        <p:txBody>
          <a:bodyPr>
            <a:normAutofit/>
          </a:bodyPr>
          <a:lstStyle/>
          <a:p>
            <a:r>
              <a:rPr lang="en-US"/>
              <a:t>Software Approach</a:t>
            </a:r>
          </a:p>
        </p:txBody>
      </p:sp>
      <p:sp>
        <p:nvSpPr>
          <p:cNvPr id="14" name="Round Diagonal Corner Rectangle 6">
            <a:extLst>
              <a:ext uri="{FF2B5EF4-FFF2-40B4-BE49-F238E27FC236}">
                <a16:creationId xmlns:a16="http://schemas.microsoft.com/office/drawing/2014/main" id="{6D8ECC43-9A4E-4821-89B6-90B7F4EAE8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198EBE4E-5B98-4733-AAF5-244DD39F38A8}"/>
              </a:ext>
            </a:extLst>
          </p:cNvPr>
          <p:cNvPicPr>
            <a:picLocks noChangeAspect="1"/>
          </p:cNvPicPr>
          <p:nvPr/>
        </p:nvPicPr>
        <p:blipFill>
          <a:blip r:embed="rId3"/>
          <a:stretch>
            <a:fillRect/>
          </a:stretch>
        </p:blipFill>
        <p:spPr>
          <a:xfrm>
            <a:off x="1126617" y="1844014"/>
            <a:ext cx="3178638" cy="3164510"/>
          </a:xfrm>
          <a:prstGeom prst="rect">
            <a:avLst/>
          </a:prstGeom>
        </p:spPr>
      </p:pic>
      <p:sp>
        <p:nvSpPr>
          <p:cNvPr id="3" name="Content Placeholder 2">
            <a:extLst>
              <a:ext uri="{FF2B5EF4-FFF2-40B4-BE49-F238E27FC236}">
                <a16:creationId xmlns:a16="http://schemas.microsoft.com/office/drawing/2014/main" id="{B29E1CB5-9234-4B99-AD5D-5C0676157521}"/>
              </a:ext>
            </a:extLst>
          </p:cNvPr>
          <p:cNvSpPr>
            <a:spLocks noGrp="1"/>
          </p:cNvSpPr>
          <p:nvPr>
            <p:ph idx="1"/>
          </p:nvPr>
        </p:nvSpPr>
        <p:spPr>
          <a:xfrm>
            <a:off x="5128643" y="2249487"/>
            <a:ext cx="6188402" cy="3541714"/>
          </a:xfrm>
        </p:spPr>
        <p:txBody>
          <a:bodyPr vert="horz" lIns="91440" tIns="45720" rIns="91440" bIns="45720" rtlCol="0">
            <a:normAutofit/>
          </a:bodyPr>
          <a:lstStyle/>
          <a:p>
            <a:pPr marL="0" indent="0">
              <a:lnSpc>
                <a:spcPct val="110000"/>
              </a:lnSpc>
              <a:buNone/>
            </a:pPr>
            <a:r>
              <a:rPr lang="en-US" sz="1900"/>
              <a:t>To conduct operations such as facial recognition locally would increase the cost of the lock by a large amount. </a:t>
            </a:r>
          </a:p>
          <a:p>
            <a:pPr marL="0" indent="0">
              <a:lnSpc>
                <a:spcPct val="110000"/>
              </a:lnSpc>
              <a:buNone/>
            </a:pPr>
            <a:r>
              <a:rPr lang="en-US" sz="1900"/>
              <a:t>Thus,</a:t>
            </a:r>
            <a:r>
              <a:rPr lang="en-US" sz="1900">
                <a:ea typeface="+mn-lt"/>
                <a:cs typeface="+mn-lt"/>
              </a:rPr>
              <a:t> we decided to conduct most of the computational processing server-side in the cloud. Allowing us to not have to spend as much on a powerful microcontroller and will allow us to conserve power. </a:t>
            </a:r>
          </a:p>
          <a:p>
            <a:pPr marL="0" indent="0">
              <a:lnSpc>
                <a:spcPct val="110000"/>
              </a:lnSpc>
              <a:buNone/>
            </a:pPr>
            <a:r>
              <a:rPr lang="en-US" sz="1900">
                <a:ea typeface="+mn-lt"/>
                <a:cs typeface="+mn-lt"/>
              </a:rPr>
              <a:t>This influenced us to use a MERN technology stack to provide all the necessary tools to build the lock software, mobile application, server, and APIs.</a:t>
            </a:r>
            <a:endParaRPr lang="en-US" sz="1900"/>
          </a:p>
        </p:txBody>
      </p:sp>
    </p:spTree>
    <p:extLst>
      <p:ext uri="{BB962C8B-B14F-4D97-AF65-F5344CB8AC3E}">
        <p14:creationId xmlns:p14="http://schemas.microsoft.com/office/powerpoint/2010/main" val="2188582818"/>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6">
      <a:dk1>
        <a:sysClr val="windowText" lastClr="000000"/>
      </a:dk1>
      <a:lt1>
        <a:sysClr val="window" lastClr="FFFFFF"/>
      </a:lt1>
      <a:dk2>
        <a:srgbClr val="8D1E14"/>
      </a:dk2>
      <a:lt2>
        <a:srgbClr val="D8D8D8"/>
      </a:lt2>
      <a:accent1>
        <a:srgbClr val="E9B758"/>
      </a:accent1>
      <a:accent2>
        <a:srgbClr val="FF7A22"/>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2134</Words>
  <Application>Microsoft Office PowerPoint</Application>
  <PresentationFormat>Widescreen</PresentationFormat>
  <Paragraphs>384</Paragraphs>
  <Slides>40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TW Cen MT</vt:lpstr>
      <vt:lpstr>TW Cen MT</vt:lpstr>
      <vt:lpstr>Circuit</vt:lpstr>
      <vt:lpstr>SMOCK Lock</vt:lpstr>
      <vt:lpstr>Motivation</vt:lpstr>
      <vt:lpstr>Objectives</vt:lpstr>
      <vt:lpstr>Specs and Requirements</vt:lpstr>
      <vt:lpstr>Project Block Diagrams</vt:lpstr>
      <vt:lpstr>Hardware  Block  Diagram</vt:lpstr>
      <vt:lpstr>Software Block Diagram</vt:lpstr>
      <vt:lpstr>Software Implementation</vt:lpstr>
      <vt:lpstr>Software Approach</vt:lpstr>
      <vt:lpstr>Facial Recognition</vt:lpstr>
      <vt:lpstr>Mobile Application</vt:lpstr>
      <vt:lpstr>Home Screen</vt:lpstr>
      <vt:lpstr>Settings</vt:lpstr>
      <vt:lpstr>Authorized Users</vt:lpstr>
      <vt:lpstr>E-Keys</vt:lpstr>
      <vt:lpstr>Database</vt:lpstr>
      <vt:lpstr>Major Component Selection</vt:lpstr>
      <vt:lpstr>MCU (Atmega328p)</vt:lpstr>
      <vt:lpstr>Wi-Fi Module (ESP8266)</vt:lpstr>
      <vt:lpstr>Camera (OV2640)</vt:lpstr>
      <vt:lpstr>Fingerprint Sensor (AS608)</vt:lpstr>
      <vt:lpstr>PIR Sensor (HC-SR501)</vt:lpstr>
      <vt:lpstr>Display (OLED)</vt:lpstr>
      <vt:lpstr>RFID (MFRC522)</vt:lpstr>
      <vt:lpstr>Locking Mechanism (Electric Solenoid)</vt:lpstr>
      <vt:lpstr>Schematic and PCB</vt:lpstr>
      <vt:lpstr>Schematic (Microcontroller and Wi-Fi Chip)</vt:lpstr>
      <vt:lpstr>Schematic (Sensors and Power Modules)</vt:lpstr>
      <vt:lpstr>PCB Layout</vt:lpstr>
      <vt:lpstr>Enclosure and 3d models</vt:lpstr>
      <vt:lpstr>Initial models for enclosure</vt:lpstr>
      <vt:lpstr>Standards, Constraints, and Design Issues</vt:lpstr>
      <vt:lpstr>Standards for Coding and other Guidelines</vt:lpstr>
      <vt:lpstr>Economic Constraints </vt:lpstr>
      <vt:lpstr>Design Issues</vt:lpstr>
      <vt:lpstr>Administrative Content</vt:lpstr>
      <vt:lpstr>Work Distribution</vt:lpstr>
      <vt:lpstr>Budget and Financing</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SMOCK Lock CDR</dc:title>
  <dc:creator>KV Nelson</dc:creator>
  <cp:lastModifiedBy>KV Nelson</cp:lastModifiedBy>
  <cp:revision>1</cp:revision>
  <dcterms:created xsi:type="dcterms:W3CDTF">2022-01-30T19:58:28Z</dcterms:created>
  <dcterms:modified xsi:type="dcterms:W3CDTF">2022-02-24T21:21:01Z</dcterms:modified>
</cp:coreProperties>
</file>